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ldx" ContentType="application/vnd.openxmlformats-officedocument.presentationml.slide"/>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2" r:id="rId2"/>
    <p:sldId id="272" r:id="rId3"/>
    <p:sldId id="263" r:id="rId4"/>
    <p:sldId id="265" r:id="rId5"/>
    <p:sldId id="273" r:id="rId6"/>
    <p:sldId id="274" r:id="rId7"/>
    <p:sldId id="277" r:id="rId8"/>
    <p:sldId id="267" r:id="rId9"/>
    <p:sldId id="264" r:id="rId10"/>
    <p:sldId id="278" r:id="rId11"/>
    <p:sldId id="280" r:id="rId12"/>
    <p:sldId id="266" r:id="rId13"/>
    <p:sldId id="279" r:id="rId14"/>
    <p:sldId id="283" r:id="rId15"/>
    <p:sldId id="276" r:id="rId16"/>
    <p:sldId id="275" r:id="rId17"/>
    <p:sldId id="282" r:id="rId18"/>
    <p:sldId id="288" r:id="rId19"/>
    <p:sldId id="285" r:id="rId20"/>
    <p:sldId id="286" r:id="rId21"/>
    <p:sldId id="287" r:id="rId22"/>
    <p:sldId id="289" r:id="rId23"/>
    <p:sldId id="284" r:id="rId24"/>
    <p:sldId id="268" r:id="rId25"/>
    <p:sldId id="290" r:id="rId26"/>
    <p:sldId id="269" r:id="rId27"/>
    <p:sldId id="281" r:id="rId28"/>
    <p:sldId id="270" r:id="rId2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6539" userDrawn="1">
          <p15:clr>
            <a:srgbClr val="A4A3A4"/>
          </p15:clr>
        </p15:guide>
        <p15:guide id="4" orient="horz" pos="318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0327" autoAdjust="0"/>
  </p:normalViewPr>
  <p:slideViewPr>
    <p:cSldViewPr snapToGrid="0">
      <p:cViewPr varScale="1">
        <p:scale>
          <a:sx n="82" d="100"/>
          <a:sy n="82" d="100"/>
        </p:scale>
        <p:origin x="720" y="72"/>
      </p:cViewPr>
      <p:guideLst>
        <p:guide pos="6539"/>
        <p:guide orient="horz" pos="3181"/>
      </p:guideLst>
    </p:cSldViewPr>
  </p:slideViewPr>
  <p:notesTextViewPr>
    <p:cViewPr>
      <p:scale>
        <a:sx n="1" d="1"/>
        <a:sy n="1" d="1"/>
      </p:scale>
      <p:origin x="0" y="0"/>
    </p:cViewPr>
  </p:notesTextViewPr>
  <p:notesViewPr>
    <p:cSldViewPr snapToGrid="0">
      <p:cViewPr varScale="1">
        <p:scale>
          <a:sx n="90" d="100"/>
          <a:sy n="90" d="100"/>
        </p:scale>
        <p:origin x="4866"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EEBFD2-2FFF-4895-8E2C-72CE3B3C83DE}" type="datetimeFigureOut">
              <a:rPr lang="pt-BR" smtClean="0"/>
              <a:t>06/10/2021</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24C800-1361-4828-8516-9545F64C0E9C}" type="slidenum">
              <a:rPr lang="pt-BR" smtClean="0"/>
              <a:t>‹nº›</a:t>
            </a:fld>
            <a:endParaRPr lang="pt-BR"/>
          </a:p>
        </p:txBody>
      </p:sp>
    </p:spTree>
    <p:extLst>
      <p:ext uri="{BB962C8B-B14F-4D97-AF65-F5344CB8AC3E}">
        <p14:creationId xmlns:p14="http://schemas.microsoft.com/office/powerpoint/2010/main" val="3826191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324C800-1361-4828-8516-9545F64C0E9C}" type="slidenum">
              <a:rPr lang="pt-BR" smtClean="0"/>
              <a:t>1</a:t>
            </a:fld>
            <a:endParaRPr lang="pt-BR"/>
          </a:p>
        </p:txBody>
      </p:sp>
    </p:spTree>
    <p:extLst>
      <p:ext uri="{BB962C8B-B14F-4D97-AF65-F5344CB8AC3E}">
        <p14:creationId xmlns:p14="http://schemas.microsoft.com/office/powerpoint/2010/main" val="370178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324C800-1361-4828-8516-9545F64C0E9C}" type="slidenum">
              <a:rPr lang="pt-BR" smtClean="0"/>
              <a:t>11</a:t>
            </a:fld>
            <a:endParaRPr lang="pt-BR"/>
          </a:p>
        </p:txBody>
      </p:sp>
    </p:spTree>
    <p:extLst>
      <p:ext uri="{BB962C8B-B14F-4D97-AF65-F5344CB8AC3E}">
        <p14:creationId xmlns:p14="http://schemas.microsoft.com/office/powerpoint/2010/main" val="715273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324C800-1361-4828-8516-9545F64C0E9C}" type="slidenum">
              <a:rPr lang="pt-BR" smtClean="0"/>
              <a:t>12</a:t>
            </a:fld>
            <a:endParaRPr lang="pt-BR"/>
          </a:p>
        </p:txBody>
      </p:sp>
    </p:spTree>
    <p:extLst>
      <p:ext uri="{BB962C8B-B14F-4D97-AF65-F5344CB8AC3E}">
        <p14:creationId xmlns:p14="http://schemas.microsoft.com/office/powerpoint/2010/main" val="4227264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324C800-1361-4828-8516-9545F64C0E9C}" type="slidenum">
              <a:rPr lang="pt-BR" smtClean="0"/>
              <a:t>13</a:t>
            </a:fld>
            <a:endParaRPr lang="pt-BR"/>
          </a:p>
        </p:txBody>
      </p:sp>
    </p:spTree>
    <p:extLst>
      <p:ext uri="{BB962C8B-B14F-4D97-AF65-F5344CB8AC3E}">
        <p14:creationId xmlns:p14="http://schemas.microsoft.com/office/powerpoint/2010/main" val="2964266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324C800-1361-4828-8516-9545F64C0E9C}" type="slidenum">
              <a:rPr lang="pt-BR" smtClean="0"/>
              <a:t>15</a:t>
            </a:fld>
            <a:endParaRPr lang="pt-BR"/>
          </a:p>
        </p:txBody>
      </p:sp>
    </p:spTree>
    <p:extLst>
      <p:ext uri="{BB962C8B-B14F-4D97-AF65-F5344CB8AC3E}">
        <p14:creationId xmlns:p14="http://schemas.microsoft.com/office/powerpoint/2010/main" val="439417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324C800-1361-4828-8516-9545F64C0E9C}" type="slidenum">
              <a:rPr lang="pt-BR" smtClean="0"/>
              <a:t>16</a:t>
            </a:fld>
            <a:endParaRPr lang="pt-BR"/>
          </a:p>
        </p:txBody>
      </p:sp>
    </p:spTree>
    <p:extLst>
      <p:ext uri="{BB962C8B-B14F-4D97-AF65-F5344CB8AC3E}">
        <p14:creationId xmlns:p14="http://schemas.microsoft.com/office/powerpoint/2010/main" val="4186506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324C800-1361-4828-8516-9545F64C0E9C}" type="slidenum">
              <a:rPr lang="pt-BR" smtClean="0"/>
              <a:t>17</a:t>
            </a:fld>
            <a:endParaRPr lang="pt-BR"/>
          </a:p>
        </p:txBody>
      </p:sp>
    </p:spTree>
    <p:extLst>
      <p:ext uri="{BB962C8B-B14F-4D97-AF65-F5344CB8AC3E}">
        <p14:creationId xmlns:p14="http://schemas.microsoft.com/office/powerpoint/2010/main" val="743141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324C800-1361-4828-8516-9545F64C0E9C}" type="slidenum">
              <a:rPr lang="pt-BR" smtClean="0"/>
              <a:t>18</a:t>
            </a:fld>
            <a:endParaRPr lang="pt-BR"/>
          </a:p>
        </p:txBody>
      </p:sp>
    </p:spTree>
    <p:extLst>
      <p:ext uri="{BB962C8B-B14F-4D97-AF65-F5344CB8AC3E}">
        <p14:creationId xmlns:p14="http://schemas.microsoft.com/office/powerpoint/2010/main" val="1507176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324C800-1361-4828-8516-9545F64C0E9C}" type="slidenum">
              <a:rPr lang="pt-BR" smtClean="0"/>
              <a:t>19</a:t>
            </a:fld>
            <a:endParaRPr lang="pt-BR"/>
          </a:p>
        </p:txBody>
      </p:sp>
    </p:spTree>
    <p:extLst>
      <p:ext uri="{BB962C8B-B14F-4D97-AF65-F5344CB8AC3E}">
        <p14:creationId xmlns:p14="http://schemas.microsoft.com/office/powerpoint/2010/main" val="657173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324C800-1361-4828-8516-9545F64C0E9C}" type="slidenum">
              <a:rPr lang="pt-BR" smtClean="0"/>
              <a:t>20</a:t>
            </a:fld>
            <a:endParaRPr lang="pt-BR"/>
          </a:p>
        </p:txBody>
      </p:sp>
    </p:spTree>
    <p:extLst>
      <p:ext uri="{BB962C8B-B14F-4D97-AF65-F5344CB8AC3E}">
        <p14:creationId xmlns:p14="http://schemas.microsoft.com/office/powerpoint/2010/main" val="3059431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324C800-1361-4828-8516-9545F64C0E9C}" type="slidenum">
              <a:rPr lang="pt-BR" smtClean="0"/>
              <a:t>21</a:t>
            </a:fld>
            <a:endParaRPr lang="pt-BR"/>
          </a:p>
        </p:txBody>
      </p:sp>
    </p:spTree>
    <p:extLst>
      <p:ext uri="{BB962C8B-B14F-4D97-AF65-F5344CB8AC3E}">
        <p14:creationId xmlns:p14="http://schemas.microsoft.com/office/powerpoint/2010/main" val="111823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324C800-1361-4828-8516-9545F64C0E9C}" type="slidenum">
              <a:rPr lang="pt-BR" smtClean="0"/>
              <a:t>3</a:t>
            </a:fld>
            <a:endParaRPr lang="pt-BR"/>
          </a:p>
        </p:txBody>
      </p:sp>
    </p:spTree>
    <p:extLst>
      <p:ext uri="{BB962C8B-B14F-4D97-AF65-F5344CB8AC3E}">
        <p14:creationId xmlns:p14="http://schemas.microsoft.com/office/powerpoint/2010/main" val="2540735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324C800-1361-4828-8516-9545F64C0E9C}" type="slidenum">
              <a:rPr lang="pt-BR" smtClean="0"/>
              <a:t>22</a:t>
            </a:fld>
            <a:endParaRPr lang="pt-BR"/>
          </a:p>
        </p:txBody>
      </p:sp>
    </p:spTree>
    <p:extLst>
      <p:ext uri="{BB962C8B-B14F-4D97-AF65-F5344CB8AC3E}">
        <p14:creationId xmlns:p14="http://schemas.microsoft.com/office/powerpoint/2010/main" val="4138934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324C800-1361-4828-8516-9545F64C0E9C}" type="slidenum">
              <a:rPr lang="pt-BR" smtClean="0"/>
              <a:t>23</a:t>
            </a:fld>
            <a:endParaRPr lang="pt-BR"/>
          </a:p>
        </p:txBody>
      </p:sp>
    </p:spTree>
    <p:extLst>
      <p:ext uri="{BB962C8B-B14F-4D97-AF65-F5344CB8AC3E}">
        <p14:creationId xmlns:p14="http://schemas.microsoft.com/office/powerpoint/2010/main" val="178789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324C800-1361-4828-8516-9545F64C0E9C}" type="slidenum">
              <a:rPr lang="pt-BR" smtClean="0"/>
              <a:t>24</a:t>
            </a:fld>
            <a:endParaRPr lang="pt-BR"/>
          </a:p>
        </p:txBody>
      </p:sp>
    </p:spTree>
    <p:extLst>
      <p:ext uri="{BB962C8B-B14F-4D97-AF65-F5344CB8AC3E}">
        <p14:creationId xmlns:p14="http://schemas.microsoft.com/office/powerpoint/2010/main" val="2024646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324C800-1361-4828-8516-9545F64C0E9C}" type="slidenum">
              <a:rPr lang="pt-BR" smtClean="0"/>
              <a:t>25</a:t>
            </a:fld>
            <a:endParaRPr lang="pt-BR"/>
          </a:p>
        </p:txBody>
      </p:sp>
    </p:spTree>
    <p:extLst>
      <p:ext uri="{BB962C8B-B14F-4D97-AF65-F5344CB8AC3E}">
        <p14:creationId xmlns:p14="http://schemas.microsoft.com/office/powerpoint/2010/main" val="40552827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324C800-1361-4828-8516-9545F64C0E9C}" type="slidenum">
              <a:rPr lang="pt-BR" smtClean="0"/>
              <a:t>26</a:t>
            </a:fld>
            <a:endParaRPr lang="pt-BR"/>
          </a:p>
        </p:txBody>
      </p:sp>
    </p:spTree>
    <p:extLst>
      <p:ext uri="{BB962C8B-B14F-4D97-AF65-F5344CB8AC3E}">
        <p14:creationId xmlns:p14="http://schemas.microsoft.com/office/powerpoint/2010/main" val="32163777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324C800-1361-4828-8516-9545F64C0E9C}" type="slidenum">
              <a:rPr lang="pt-BR" smtClean="0"/>
              <a:t>27</a:t>
            </a:fld>
            <a:endParaRPr lang="pt-BR"/>
          </a:p>
        </p:txBody>
      </p:sp>
    </p:spTree>
    <p:extLst>
      <p:ext uri="{BB962C8B-B14F-4D97-AF65-F5344CB8AC3E}">
        <p14:creationId xmlns:p14="http://schemas.microsoft.com/office/powerpoint/2010/main" val="31457433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324C800-1361-4828-8516-9545F64C0E9C}" type="slidenum">
              <a:rPr lang="pt-BR" smtClean="0"/>
              <a:t>28</a:t>
            </a:fld>
            <a:endParaRPr lang="pt-BR"/>
          </a:p>
        </p:txBody>
      </p:sp>
    </p:spTree>
    <p:extLst>
      <p:ext uri="{BB962C8B-B14F-4D97-AF65-F5344CB8AC3E}">
        <p14:creationId xmlns:p14="http://schemas.microsoft.com/office/powerpoint/2010/main" val="3047776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324C800-1361-4828-8516-9545F64C0E9C}" type="slidenum">
              <a:rPr lang="pt-BR" smtClean="0"/>
              <a:t>4</a:t>
            </a:fld>
            <a:endParaRPr lang="pt-BR"/>
          </a:p>
        </p:txBody>
      </p:sp>
    </p:spTree>
    <p:extLst>
      <p:ext uri="{BB962C8B-B14F-4D97-AF65-F5344CB8AC3E}">
        <p14:creationId xmlns:p14="http://schemas.microsoft.com/office/powerpoint/2010/main" val="3315408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324C800-1361-4828-8516-9545F64C0E9C}" type="slidenum">
              <a:rPr lang="pt-BR" smtClean="0"/>
              <a:t>5</a:t>
            </a:fld>
            <a:endParaRPr lang="pt-BR"/>
          </a:p>
        </p:txBody>
      </p:sp>
    </p:spTree>
    <p:extLst>
      <p:ext uri="{BB962C8B-B14F-4D97-AF65-F5344CB8AC3E}">
        <p14:creationId xmlns:p14="http://schemas.microsoft.com/office/powerpoint/2010/main" val="1641517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324C800-1361-4828-8516-9545F64C0E9C}" type="slidenum">
              <a:rPr lang="pt-BR" smtClean="0"/>
              <a:t>6</a:t>
            </a:fld>
            <a:endParaRPr lang="pt-BR"/>
          </a:p>
        </p:txBody>
      </p:sp>
    </p:spTree>
    <p:extLst>
      <p:ext uri="{BB962C8B-B14F-4D97-AF65-F5344CB8AC3E}">
        <p14:creationId xmlns:p14="http://schemas.microsoft.com/office/powerpoint/2010/main" val="3260058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324C800-1361-4828-8516-9545F64C0E9C}" type="slidenum">
              <a:rPr lang="pt-BR" smtClean="0"/>
              <a:t>7</a:t>
            </a:fld>
            <a:endParaRPr lang="pt-BR"/>
          </a:p>
        </p:txBody>
      </p:sp>
    </p:spTree>
    <p:extLst>
      <p:ext uri="{BB962C8B-B14F-4D97-AF65-F5344CB8AC3E}">
        <p14:creationId xmlns:p14="http://schemas.microsoft.com/office/powerpoint/2010/main" val="2304248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324C800-1361-4828-8516-9545F64C0E9C}" type="slidenum">
              <a:rPr lang="pt-BR" smtClean="0"/>
              <a:t>8</a:t>
            </a:fld>
            <a:endParaRPr lang="pt-BR"/>
          </a:p>
        </p:txBody>
      </p:sp>
    </p:spTree>
    <p:extLst>
      <p:ext uri="{BB962C8B-B14F-4D97-AF65-F5344CB8AC3E}">
        <p14:creationId xmlns:p14="http://schemas.microsoft.com/office/powerpoint/2010/main" val="156053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324C800-1361-4828-8516-9545F64C0E9C}" type="slidenum">
              <a:rPr lang="pt-BR" smtClean="0"/>
              <a:t>9</a:t>
            </a:fld>
            <a:endParaRPr lang="pt-BR"/>
          </a:p>
        </p:txBody>
      </p:sp>
    </p:spTree>
    <p:extLst>
      <p:ext uri="{BB962C8B-B14F-4D97-AF65-F5344CB8AC3E}">
        <p14:creationId xmlns:p14="http://schemas.microsoft.com/office/powerpoint/2010/main" val="3881513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324C800-1361-4828-8516-9545F64C0E9C}" type="slidenum">
              <a:rPr lang="pt-BR" smtClean="0"/>
              <a:t>10</a:t>
            </a:fld>
            <a:endParaRPr lang="pt-BR"/>
          </a:p>
        </p:txBody>
      </p:sp>
    </p:spTree>
    <p:extLst>
      <p:ext uri="{BB962C8B-B14F-4D97-AF65-F5344CB8AC3E}">
        <p14:creationId xmlns:p14="http://schemas.microsoft.com/office/powerpoint/2010/main" val="102272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87735C8E-18C9-4D17-BEB0-AA5A56F113D7}" type="datetimeFigureOut">
              <a:rPr lang="pt-BR" smtClean="0"/>
              <a:t>06/10/2021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BED1578-3EA4-489F-962B-75511A7F86EB}" type="slidenum">
              <a:rPr lang="pt-BR" smtClean="0"/>
              <a:t>‹nº›</a:t>
            </a:fld>
            <a:endParaRPr lang="pt-BR"/>
          </a:p>
        </p:txBody>
      </p:sp>
    </p:spTree>
    <p:extLst>
      <p:ext uri="{BB962C8B-B14F-4D97-AF65-F5344CB8AC3E}">
        <p14:creationId xmlns:p14="http://schemas.microsoft.com/office/powerpoint/2010/main" val="2979454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87735C8E-18C9-4D17-BEB0-AA5A56F113D7}" type="datetimeFigureOut">
              <a:rPr lang="pt-BR" smtClean="0"/>
              <a:t>06/10/2021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BED1578-3EA4-489F-962B-75511A7F86EB}" type="slidenum">
              <a:rPr lang="pt-BR" smtClean="0"/>
              <a:t>‹nº›</a:t>
            </a:fld>
            <a:endParaRPr lang="pt-BR"/>
          </a:p>
        </p:txBody>
      </p:sp>
    </p:spTree>
    <p:extLst>
      <p:ext uri="{BB962C8B-B14F-4D97-AF65-F5344CB8AC3E}">
        <p14:creationId xmlns:p14="http://schemas.microsoft.com/office/powerpoint/2010/main" val="2178338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87735C8E-18C9-4D17-BEB0-AA5A56F113D7}" type="datetimeFigureOut">
              <a:rPr lang="pt-BR" smtClean="0"/>
              <a:t>06/10/2021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BED1578-3EA4-489F-962B-75511A7F86EB}" type="slidenum">
              <a:rPr lang="pt-BR" smtClean="0"/>
              <a:t>‹nº›</a:t>
            </a:fld>
            <a:endParaRPr lang="pt-BR"/>
          </a:p>
        </p:txBody>
      </p:sp>
    </p:spTree>
    <p:extLst>
      <p:ext uri="{BB962C8B-B14F-4D97-AF65-F5344CB8AC3E}">
        <p14:creationId xmlns:p14="http://schemas.microsoft.com/office/powerpoint/2010/main" val="3612640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87735C8E-18C9-4D17-BEB0-AA5A56F113D7}" type="datetimeFigureOut">
              <a:rPr lang="pt-BR" smtClean="0"/>
              <a:t>06/10/2021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BED1578-3EA4-489F-962B-75511A7F86EB}" type="slidenum">
              <a:rPr lang="pt-BR" smtClean="0"/>
              <a:t>‹nº›</a:t>
            </a:fld>
            <a:endParaRPr lang="pt-BR"/>
          </a:p>
        </p:txBody>
      </p:sp>
    </p:spTree>
    <p:extLst>
      <p:ext uri="{BB962C8B-B14F-4D97-AF65-F5344CB8AC3E}">
        <p14:creationId xmlns:p14="http://schemas.microsoft.com/office/powerpoint/2010/main" val="3503893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87735C8E-18C9-4D17-BEB0-AA5A56F113D7}" type="datetimeFigureOut">
              <a:rPr lang="pt-BR" smtClean="0"/>
              <a:t>06/10/2021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BED1578-3EA4-489F-962B-75511A7F86EB}" type="slidenum">
              <a:rPr lang="pt-BR" smtClean="0"/>
              <a:t>‹nº›</a:t>
            </a:fld>
            <a:endParaRPr lang="pt-BR"/>
          </a:p>
        </p:txBody>
      </p:sp>
    </p:spTree>
    <p:extLst>
      <p:ext uri="{BB962C8B-B14F-4D97-AF65-F5344CB8AC3E}">
        <p14:creationId xmlns:p14="http://schemas.microsoft.com/office/powerpoint/2010/main" val="3109315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87735C8E-18C9-4D17-BEB0-AA5A56F113D7}" type="datetimeFigureOut">
              <a:rPr lang="pt-BR" smtClean="0"/>
              <a:t>06/10/2021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BED1578-3EA4-489F-962B-75511A7F86EB}" type="slidenum">
              <a:rPr lang="pt-BR" smtClean="0"/>
              <a:t>‹nº›</a:t>
            </a:fld>
            <a:endParaRPr lang="pt-BR"/>
          </a:p>
        </p:txBody>
      </p:sp>
    </p:spTree>
    <p:extLst>
      <p:ext uri="{BB962C8B-B14F-4D97-AF65-F5344CB8AC3E}">
        <p14:creationId xmlns:p14="http://schemas.microsoft.com/office/powerpoint/2010/main" val="3436981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87735C8E-18C9-4D17-BEB0-AA5A56F113D7}" type="datetimeFigureOut">
              <a:rPr lang="pt-BR" smtClean="0"/>
              <a:t>06/10/2021</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BBED1578-3EA4-489F-962B-75511A7F86EB}" type="slidenum">
              <a:rPr lang="pt-BR" smtClean="0"/>
              <a:t>‹nº›</a:t>
            </a:fld>
            <a:endParaRPr lang="pt-BR"/>
          </a:p>
        </p:txBody>
      </p:sp>
    </p:spTree>
    <p:extLst>
      <p:ext uri="{BB962C8B-B14F-4D97-AF65-F5344CB8AC3E}">
        <p14:creationId xmlns:p14="http://schemas.microsoft.com/office/powerpoint/2010/main" val="1901538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87735C8E-18C9-4D17-BEB0-AA5A56F113D7}" type="datetimeFigureOut">
              <a:rPr lang="pt-BR" smtClean="0"/>
              <a:t>06/10/2021</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BBED1578-3EA4-489F-962B-75511A7F86EB}" type="slidenum">
              <a:rPr lang="pt-BR" smtClean="0"/>
              <a:t>‹nº›</a:t>
            </a:fld>
            <a:endParaRPr lang="pt-BR"/>
          </a:p>
        </p:txBody>
      </p:sp>
    </p:spTree>
    <p:extLst>
      <p:ext uri="{BB962C8B-B14F-4D97-AF65-F5344CB8AC3E}">
        <p14:creationId xmlns:p14="http://schemas.microsoft.com/office/powerpoint/2010/main" val="813522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87735C8E-18C9-4D17-BEB0-AA5A56F113D7}" type="datetimeFigureOut">
              <a:rPr lang="pt-BR" smtClean="0"/>
              <a:t>06/10/2021</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BBED1578-3EA4-489F-962B-75511A7F86EB}" type="slidenum">
              <a:rPr lang="pt-BR" smtClean="0"/>
              <a:t>‹nº›</a:t>
            </a:fld>
            <a:endParaRPr lang="pt-BR"/>
          </a:p>
        </p:txBody>
      </p:sp>
    </p:spTree>
    <p:extLst>
      <p:ext uri="{BB962C8B-B14F-4D97-AF65-F5344CB8AC3E}">
        <p14:creationId xmlns:p14="http://schemas.microsoft.com/office/powerpoint/2010/main" val="2951615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87735C8E-18C9-4D17-BEB0-AA5A56F113D7}" type="datetimeFigureOut">
              <a:rPr lang="pt-BR" smtClean="0"/>
              <a:t>06/10/2021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BED1578-3EA4-489F-962B-75511A7F86EB}" type="slidenum">
              <a:rPr lang="pt-BR" smtClean="0"/>
              <a:t>‹nº›</a:t>
            </a:fld>
            <a:endParaRPr lang="pt-BR"/>
          </a:p>
        </p:txBody>
      </p:sp>
    </p:spTree>
    <p:extLst>
      <p:ext uri="{BB962C8B-B14F-4D97-AF65-F5344CB8AC3E}">
        <p14:creationId xmlns:p14="http://schemas.microsoft.com/office/powerpoint/2010/main" val="3633137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87735C8E-18C9-4D17-BEB0-AA5A56F113D7}" type="datetimeFigureOut">
              <a:rPr lang="pt-BR" smtClean="0"/>
              <a:t>06/10/2021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BED1578-3EA4-489F-962B-75511A7F86EB}" type="slidenum">
              <a:rPr lang="pt-BR" smtClean="0"/>
              <a:t>‹nº›</a:t>
            </a:fld>
            <a:endParaRPr lang="pt-BR"/>
          </a:p>
        </p:txBody>
      </p:sp>
    </p:spTree>
    <p:extLst>
      <p:ext uri="{BB962C8B-B14F-4D97-AF65-F5344CB8AC3E}">
        <p14:creationId xmlns:p14="http://schemas.microsoft.com/office/powerpoint/2010/main" val="2769470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735C8E-18C9-4D17-BEB0-AA5A56F113D7}" type="datetimeFigureOut">
              <a:rPr lang="pt-BR" smtClean="0"/>
              <a:t>06/10/2021</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ED1578-3EA4-489F-962B-75511A7F86EB}" type="slidenum">
              <a:rPr lang="pt-BR" smtClean="0"/>
              <a:t>‹nº›</a:t>
            </a:fld>
            <a:endParaRPr lang="pt-BR"/>
          </a:p>
        </p:txBody>
      </p:sp>
    </p:spTree>
    <p:extLst>
      <p:ext uri="{BB962C8B-B14F-4D97-AF65-F5344CB8AC3E}">
        <p14:creationId xmlns:p14="http://schemas.microsoft.com/office/powerpoint/2010/main" val="2771413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hyperlink" Target="mailto:ronaldo@maisvaliaconsultoria.com.b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package" Target="../embeddings/Microsoft_PowerPoint_Slide.sldx"/></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5646" y="617392"/>
            <a:ext cx="2051898" cy="772116"/>
          </a:xfrm>
          <a:prstGeom prst="rect">
            <a:avLst/>
          </a:prstGeom>
        </p:spPr>
      </p:pic>
      <p:sp>
        <p:nvSpPr>
          <p:cNvPr id="2" name="CaixaDeTexto 1">
            <a:extLst>
              <a:ext uri="{FF2B5EF4-FFF2-40B4-BE49-F238E27FC236}">
                <a16:creationId xmlns:a16="http://schemas.microsoft.com/office/drawing/2014/main" id="{07DE2D24-FFB0-4DCE-8F0B-647F607DCB88}"/>
              </a:ext>
            </a:extLst>
          </p:cNvPr>
          <p:cNvSpPr txBox="1"/>
          <p:nvPr/>
        </p:nvSpPr>
        <p:spPr>
          <a:xfrm>
            <a:off x="301016" y="2505670"/>
            <a:ext cx="11589968" cy="923330"/>
          </a:xfrm>
          <a:prstGeom prst="rect">
            <a:avLst/>
          </a:prstGeom>
          <a:solidFill>
            <a:srgbClr val="92D050"/>
          </a:solidFill>
          <a:ln w="76200">
            <a:solidFill>
              <a:schemeClr val="tx1"/>
            </a:solidFill>
          </a:ln>
        </p:spPr>
        <p:txBody>
          <a:bodyPr wrap="none" rtlCol="0">
            <a:spAutoFit/>
          </a:bodyPr>
          <a:lstStyle/>
          <a:p>
            <a:r>
              <a:rPr lang="pt-BR" sz="5400" b="1" dirty="0"/>
              <a:t>ALM – Ferramenta de Gestão dos RPPSs</a:t>
            </a:r>
          </a:p>
        </p:txBody>
      </p:sp>
    </p:spTree>
    <p:extLst>
      <p:ext uri="{BB962C8B-B14F-4D97-AF65-F5344CB8AC3E}">
        <p14:creationId xmlns:p14="http://schemas.microsoft.com/office/powerpoint/2010/main" val="2657801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5646" y="617392"/>
            <a:ext cx="2051898" cy="772116"/>
          </a:xfrm>
          <a:prstGeom prst="rect">
            <a:avLst/>
          </a:prstGeom>
        </p:spPr>
      </p:pic>
      <p:sp>
        <p:nvSpPr>
          <p:cNvPr id="3" name="CaixaDeTexto 2">
            <a:extLst>
              <a:ext uri="{FF2B5EF4-FFF2-40B4-BE49-F238E27FC236}">
                <a16:creationId xmlns:a16="http://schemas.microsoft.com/office/drawing/2014/main" id="{8891EE92-1ECB-49A8-8EDE-4F5E324EBDEC}"/>
              </a:ext>
            </a:extLst>
          </p:cNvPr>
          <p:cNvSpPr txBox="1"/>
          <p:nvPr/>
        </p:nvSpPr>
        <p:spPr>
          <a:xfrm>
            <a:off x="504456" y="568927"/>
            <a:ext cx="2975686" cy="584775"/>
          </a:xfrm>
          <a:prstGeom prst="rect">
            <a:avLst/>
          </a:prstGeom>
          <a:noFill/>
        </p:spPr>
        <p:txBody>
          <a:bodyPr wrap="none" rtlCol="0">
            <a:spAutoFit/>
          </a:bodyPr>
          <a:lstStyle/>
          <a:p>
            <a:r>
              <a:rPr lang="pt-BR" sz="3200" b="1" dirty="0"/>
              <a:t>Cálculo Atuarial:</a:t>
            </a:r>
          </a:p>
        </p:txBody>
      </p:sp>
      <p:pic>
        <p:nvPicPr>
          <p:cNvPr id="4" name="Imagem 3">
            <a:extLst>
              <a:ext uri="{FF2B5EF4-FFF2-40B4-BE49-F238E27FC236}">
                <a16:creationId xmlns:a16="http://schemas.microsoft.com/office/drawing/2014/main" id="{5AB2FD7F-8AF5-4B6C-9A89-68D0A1705A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458" y="1632104"/>
            <a:ext cx="10776856" cy="4975860"/>
          </a:xfrm>
          <a:prstGeom prst="rect">
            <a:avLst/>
          </a:prstGeom>
          <a:ln w="57150">
            <a:solidFill>
              <a:schemeClr val="tx1"/>
            </a:solidFill>
          </a:ln>
        </p:spPr>
      </p:pic>
    </p:spTree>
    <p:extLst>
      <p:ext uri="{BB962C8B-B14F-4D97-AF65-F5344CB8AC3E}">
        <p14:creationId xmlns:p14="http://schemas.microsoft.com/office/powerpoint/2010/main" val="2581162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5646" y="617392"/>
            <a:ext cx="2051898" cy="772116"/>
          </a:xfrm>
          <a:prstGeom prst="rect">
            <a:avLst/>
          </a:prstGeom>
        </p:spPr>
      </p:pic>
      <p:sp>
        <p:nvSpPr>
          <p:cNvPr id="3" name="CaixaDeTexto 2">
            <a:extLst>
              <a:ext uri="{FF2B5EF4-FFF2-40B4-BE49-F238E27FC236}">
                <a16:creationId xmlns:a16="http://schemas.microsoft.com/office/drawing/2014/main" id="{8891EE92-1ECB-49A8-8EDE-4F5E324EBDEC}"/>
              </a:ext>
            </a:extLst>
          </p:cNvPr>
          <p:cNvSpPr txBox="1"/>
          <p:nvPr/>
        </p:nvSpPr>
        <p:spPr>
          <a:xfrm>
            <a:off x="504456" y="568927"/>
            <a:ext cx="2975686" cy="584775"/>
          </a:xfrm>
          <a:prstGeom prst="rect">
            <a:avLst/>
          </a:prstGeom>
          <a:noFill/>
        </p:spPr>
        <p:txBody>
          <a:bodyPr wrap="none" rtlCol="0">
            <a:spAutoFit/>
          </a:bodyPr>
          <a:lstStyle/>
          <a:p>
            <a:r>
              <a:rPr lang="pt-BR" sz="3200" b="1" dirty="0"/>
              <a:t>Cálculo Atuarial:</a:t>
            </a:r>
          </a:p>
        </p:txBody>
      </p:sp>
      <p:pic>
        <p:nvPicPr>
          <p:cNvPr id="4" name="Imagem 3">
            <a:extLst>
              <a:ext uri="{FF2B5EF4-FFF2-40B4-BE49-F238E27FC236}">
                <a16:creationId xmlns:a16="http://schemas.microsoft.com/office/drawing/2014/main" id="{5AB2FD7F-8AF5-4B6C-9A89-68D0A1705A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572" y="1716079"/>
            <a:ext cx="10776856" cy="4975860"/>
          </a:xfrm>
          <a:prstGeom prst="rect">
            <a:avLst/>
          </a:prstGeom>
          <a:ln w="57150">
            <a:solidFill>
              <a:schemeClr val="tx1"/>
            </a:solidFill>
          </a:ln>
        </p:spPr>
      </p:pic>
      <p:sp>
        <p:nvSpPr>
          <p:cNvPr id="2" name="Elipse 1">
            <a:extLst>
              <a:ext uri="{FF2B5EF4-FFF2-40B4-BE49-F238E27FC236}">
                <a16:creationId xmlns:a16="http://schemas.microsoft.com/office/drawing/2014/main" id="{344CD021-722F-4D49-8FAB-09F6A125F4CC}"/>
              </a:ext>
            </a:extLst>
          </p:cNvPr>
          <p:cNvSpPr/>
          <p:nvPr/>
        </p:nvSpPr>
        <p:spPr>
          <a:xfrm>
            <a:off x="8024327" y="2024743"/>
            <a:ext cx="3041779" cy="3331028"/>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a:extLst>
              <a:ext uri="{FF2B5EF4-FFF2-40B4-BE49-F238E27FC236}">
                <a16:creationId xmlns:a16="http://schemas.microsoft.com/office/drawing/2014/main" id="{876A9089-AFF7-4632-BF8B-CA3CA598700D}"/>
              </a:ext>
            </a:extLst>
          </p:cNvPr>
          <p:cNvSpPr txBox="1"/>
          <p:nvPr/>
        </p:nvSpPr>
        <p:spPr>
          <a:xfrm>
            <a:off x="10429116" y="4362737"/>
            <a:ext cx="938077" cy="369332"/>
          </a:xfrm>
          <a:prstGeom prst="rect">
            <a:avLst/>
          </a:prstGeom>
          <a:solidFill>
            <a:srgbClr val="FFFF00"/>
          </a:solidFill>
          <a:ln w="28575">
            <a:solidFill>
              <a:schemeClr val="tx1"/>
            </a:solidFill>
          </a:ln>
        </p:spPr>
        <p:txBody>
          <a:bodyPr wrap="none" rtlCol="0">
            <a:spAutoFit/>
          </a:bodyPr>
          <a:lstStyle/>
          <a:p>
            <a:r>
              <a:rPr lang="pt-BR" dirty="0"/>
              <a:t>75 Anos</a:t>
            </a:r>
          </a:p>
        </p:txBody>
      </p:sp>
      <p:sp>
        <p:nvSpPr>
          <p:cNvPr id="6" name="Seta: para Baixo 5">
            <a:extLst>
              <a:ext uri="{FF2B5EF4-FFF2-40B4-BE49-F238E27FC236}">
                <a16:creationId xmlns:a16="http://schemas.microsoft.com/office/drawing/2014/main" id="{4B1DD29C-275B-480E-BA4C-700EE240928A}"/>
              </a:ext>
            </a:extLst>
          </p:cNvPr>
          <p:cNvSpPr/>
          <p:nvPr/>
        </p:nvSpPr>
        <p:spPr>
          <a:xfrm rot="1145318">
            <a:off x="7318781" y="419324"/>
            <a:ext cx="484632" cy="2365647"/>
          </a:xfrm>
          <a:prstGeom prst="downArrow">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77755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5646" y="617392"/>
            <a:ext cx="2051898" cy="772116"/>
          </a:xfrm>
          <a:prstGeom prst="rect">
            <a:avLst/>
          </a:prstGeom>
        </p:spPr>
      </p:pic>
      <p:pic>
        <p:nvPicPr>
          <p:cNvPr id="3" name="Imagem 2">
            <a:extLst>
              <a:ext uri="{FF2B5EF4-FFF2-40B4-BE49-F238E27FC236}">
                <a16:creationId xmlns:a16="http://schemas.microsoft.com/office/drawing/2014/main" id="{3011D638-B5B5-4D70-B52F-72EF978948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2501" y="161967"/>
            <a:ext cx="7899502" cy="6534066"/>
          </a:xfrm>
          <a:prstGeom prst="rect">
            <a:avLst/>
          </a:prstGeom>
          <a:ln w="76200">
            <a:solidFill>
              <a:schemeClr val="tx1"/>
            </a:solidFill>
          </a:ln>
        </p:spPr>
      </p:pic>
    </p:spTree>
    <p:extLst>
      <p:ext uri="{BB962C8B-B14F-4D97-AF65-F5344CB8AC3E}">
        <p14:creationId xmlns:p14="http://schemas.microsoft.com/office/powerpoint/2010/main" val="1250601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5646" y="617392"/>
            <a:ext cx="2051898" cy="772116"/>
          </a:xfrm>
          <a:prstGeom prst="rect">
            <a:avLst/>
          </a:prstGeom>
        </p:spPr>
      </p:pic>
      <p:pic>
        <p:nvPicPr>
          <p:cNvPr id="3" name="Imagem 2">
            <a:extLst>
              <a:ext uri="{FF2B5EF4-FFF2-40B4-BE49-F238E27FC236}">
                <a16:creationId xmlns:a16="http://schemas.microsoft.com/office/drawing/2014/main" id="{061C212E-2B4D-4CEA-917B-1DB6BF4C5A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3649" y="1548882"/>
            <a:ext cx="9339943" cy="5103844"/>
          </a:xfrm>
          <a:prstGeom prst="rect">
            <a:avLst/>
          </a:prstGeom>
          <a:ln w="38100">
            <a:solidFill>
              <a:schemeClr val="tx1"/>
            </a:solidFill>
          </a:ln>
        </p:spPr>
      </p:pic>
    </p:spTree>
    <p:extLst>
      <p:ext uri="{BB962C8B-B14F-4D97-AF65-F5344CB8AC3E}">
        <p14:creationId xmlns:p14="http://schemas.microsoft.com/office/powerpoint/2010/main" val="2619506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aixaDeTexto 1">
            <a:extLst>
              <a:ext uri="{FF2B5EF4-FFF2-40B4-BE49-F238E27FC236}">
                <a16:creationId xmlns:a16="http://schemas.microsoft.com/office/drawing/2014/main" id="{CD313D3A-FCCF-48BB-B22D-24AFF7250D76}"/>
              </a:ext>
            </a:extLst>
          </p:cNvPr>
          <p:cNvSpPr txBox="1"/>
          <p:nvPr/>
        </p:nvSpPr>
        <p:spPr>
          <a:xfrm>
            <a:off x="298579" y="2416629"/>
            <a:ext cx="4448013" cy="584775"/>
          </a:xfrm>
          <a:prstGeom prst="rect">
            <a:avLst/>
          </a:prstGeom>
          <a:solidFill>
            <a:srgbClr val="00B050"/>
          </a:solidFill>
          <a:ln w="38100">
            <a:solidFill>
              <a:schemeClr val="tx1"/>
            </a:solidFill>
          </a:ln>
        </p:spPr>
        <p:txBody>
          <a:bodyPr wrap="none" rtlCol="0">
            <a:spAutoFit/>
          </a:bodyPr>
          <a:lstStyle/>
          <a:p>
            <a:r>
              <a:rPr lang="pt-BR" sz="3200" b="1" dirty="0"/>
              <a:t>Política de Investimentos</a:t>
            </a:r>
          </a:p>
        </p:txBody>
      </p:sp>
      <p:sp>
        <p:nvSpPr>
          <p:cNvPr id="4" name="CaixaDeTexto 3">
            <a:extLst>
              <a:ext uri="{FF2B5EF4-FFF2-40B4-BE49-F238E27FC236}">
                <a16:creationId xmlns:a16="http://schemas.microsoft.com/office/drawing/2014/main" id="{CD8A7641-E7FD-43A5-94F2-95D26C3E5507}"/>
              </a:ext>
            </a:extLst>
          </p:cNvPr>
          <p:cNvSpPr txBox="1"/>
          <p:nvPr/>
        </p:nvSpPr>
        <p:spPr>
          <a:xfrm>
            <a:off x="7178350" y="2416628"/>
            <a:ext cx="2861874" cy="584775"/>
          </a:xfrm>
          <a:prstGeom prst="rect">
            <a:avLst/>
          </a:prstGeom>
          <a:solidFill>
            <a:srgbClr val="00B050"/>
          </a:solidFill>
          <a:ln w="38100">
            <a:solidFill>
              <a:schemeClr val="tx1"/>
            </a:solidFill>
          </a:ln>
        </p:spPr>
        <p:txBody>
          <a:bodyPr wrap="none" rtlCol="0">
            <a:spAutoFit/>
          </a:bodyPr>
          <a:lstStyle/>
          <a:p>
            <a:r>
              <a:rPr lang="pt-BR" sz="3200" b="1" dirty="0"/>
              <a:t>Cálculo Atuarial</a:t>
            </a:r>
          </a:p>
        </p:txBody>
      </p:sp>
      <p:sp>
        <p:nvSpPr>
          <p:cNvPr id="3" name="Seta: Curva para Baixo 2">
            <a:extLst>
              <a:ext uri="{FF2B5EF4-FFF2-40B4-BE49-F238E27FC236}">
                <a16:creationId xmlns:a16="http://schemas.microsoft.com/office/drawing/2014/main" id="{D6378E70-92CD-4B8F-B663-217B3BC133D8}"/>
              </a:ext>
            </a:extLst>
          </p:cNvPr>
          <p:cNvSpPr/>
          <p:nvPr/>
        </p:nvSpPr>
        <p:spPr>
          <a:xfrm>
            <a:off x="3387012" y="1334278"/>
            <a:ext cx="4217437" cy="1017036"/>
          </a:xfrm>
          <a:prstGeom prst="curvedDownArrow">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6" name="Seta: para a Esquerda e para Cima 5">
            <a:extLst>
              <a:ext uri="{FF2B5EF4-FFF2-40B4-BE49-F238E27FC236}">
                <a16:creationId xmlns:a16="http://schemas.microsoft.com/office/drawing/2014/main" id="{5EB04833-BD1A-4CE2-BD8E-5D9681DA843C}"/>
              </a:ext>
            </a:extLst>
          </p:cNvPr>
          <p:cNvSpPr/>
          <p:nvPr/>
        </p:nvSpPr>
        <p:spPr>
          <a:xfrm rot="2616124">
            <a:off x="4728568" y="2348722"/>
            <a:ext cx="2400317" cy="234100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EE3C9E11-6E71-4AF3-947A-B1091E5A2229}"/>
              </a:ext>
            </a:extLst>
          </p:cNvPr>
          <p:cNvSpPr txBox="1"/>
          <p:nvPr/>
        </p:nvSpPr>
        <p:spPr>
          <a:xfrm>
            <a:off x="1838131" y="4873169"/>
            <a:ext cx="8358186" cy="830997"/>
          </a:xfrm>
          <a:prstGeom prst="rect">
            <a:avLst/>
          </a:prstGeom>
          <a:solidFill>
            <a:srgbClr val="00B0F0"/>
          </a:solidFill>
        </p:spPr>
        <p:txBody>
          <a:bodyPr wrap="none" rtlCol="0">
            <a:spAutoFit/>
          </a:bodyPr>
          <a:lstStyle/>
          <a:p>
            <a:r>
              <a:rPr lang="pt-BR" sz="2400" b="1" dirty="0"/>
              <a:t>Estudo que propões uma carteira para o seu passivo que é único</a:t>
            </a:r>
          </a:p>
          <a:p>
            <a:pPr algn="ctr"/>
            <a:r>
              <a:rPr lang="pt-BR" sz="2400" b="1" dirty="0"/>
              <a:t>(ALM)</a:t>
            </a:r>
          </a:p>
        </p:txBody>
      </p:sp>
      <p:sp>
        <p:nvSpPr>
          <p:cNvPr id="8" name="CaixaDeTexto 7">
            <a:extLst>
              <a:ext uri="{FF2B5EF4-FFF2-40B4-BE49-F238E27FC236}">
                <a16:creationId xmlns:a16="http://schemas.microsoft.com/office/drawing/2014/main" id="{3D861825-DABA-42F7-83E7-65710E19F4DE}"/>
              </a:ext>
            </a:extLst>
          </p:cNvPr>
          <p:cNvSpPr txBox="1"/>
          <p:nvPr/>
        </p:nvSpPr>
        <p:spPr>
          <a:xfrm>
            <a:off x="3519104" y="5917594"/>
            <a:ext cx="5138523" cy="646331"/>
          </a:xfrm>
          <a:prstGeom prst="rect">
            <a:avLst/>
          </a:prstGeom>
          <a:solidFill>
            <a:srgbClr val="92D050"/>
          </a:solidFill>
          <a:ln w="28575">
            <a:solidFill>
              <a:schemeClr val="tx1"/>
            </a:solidFill>
          </a:ln>
        </p:spPr>
        <p:txBody>
          <a:bodyPr wrap="none" rtlCol="0">
            <a:spAutoFit/>
          </a:bodyPr>
          <a:lstStyle/>
          <a:p>
            <a:pPr algn="just"/>
            <a:r>
              <a:rPr lang="pt-BR" b="1" dirty="0"/>
              <a:t>Ideal para ser feita neste momento como “bússola”</a:t>
            </a:r>
          </a:p>
          <a:p>
            <a:pPr algn="just"/>
            <a:r>
              <a:rPr lang="pt-BR" b="1" dirty="0"/>
              <a:t> da sua próxima Política de Investimentos para 2022</a:t>
            </a:r>
          </a:p>
        </p:txBody>
      </p:sp>
      <p:pic>
        <p:nvPicPr>
          <p:cNvPr id="10" name="Imagem 9">
            <a:extLst>
              <a:ext uri="{FF2B5EF4-FFF2-40B4-BE49-F238E27FC236}">
                <a16:creationId xmlns:a16="http://schemas.microsoft.com/office/drawing/2014/main" id="{368868CD-D93D-4805-8EBA-9873C7753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5555" y="111967"/>
            <a:ext cx="2486918" cy="1483568"/>
          </a:xfrm>
          <a:prstGeom prst="rect">
            <a:avLst/>
          </a:prstGeom>
        </p:spPr>
      </p:pic>
    </p:spTree>
    <p:extLst>
      <p:ext uri="{BB962C8B-B14F-4D97-AF65-F5344CB8AC3E}">
        <p14:creationId xmlns:p14="http://schemas.microsoft.com/office/powerpoint/2010/main" val="107892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5646" y="617392"/>
            <a:ext cx="2051898" cy="772116"/>
          </a:xfrm>
          <a:prstGeom prst="rect">
            <a:avLst/>
          </a:prstGeom>
        </p:spPr>
      </p:pic>
      <p:sp>
        <p:nvSpPr>
          <p:cNvPr id="4" name="CaixaDeTexto 3">
            <a:extLst>
              <a:ext uri="{FF2B5EF4-FFF2-40B4-BE49-F238E27FC236}">
                <a16:creationId xmlns:a16="http://schemas.microsoft.com/office/drawing/2014/main" id="{D115356E-2F74-4D14-996C-27ADB9DC01E9}"/>
              </a:ext>
            </a:extLst>
          </p:cNvPr>
          <p:cNvSpPr txBox="1"/>
          <p:nvPr/>
        </p:nvSpPr>
        <p:spPr>
          <a:xfrm>
            <a:off x="505839" y="1690062"/>
            <a:ext cx="11031033" cy="3477875"/>
          </a:xfrm>
          <a:prstGeom prst="rect">
            <a:avLst/>
          </a:prstGeom>
          <a:solidFill>
            <a:schemeClr val="accent1">
              <a:lumMod val="40000"/>
              <a:lumOff val="60000"/>
            </a:schemeClr>
          </a:solidFill>
          <a:ln w="76200">
            <a:solidFill>
              <a:schemeClr val="tx1"/>
            </a:solidFill>
          </a:ln>
        </p:spPr>
        <p:txBody>
          <a:bodyPr wrap="none" rtlCol="0">
            <a:spAutoFit/>
          </a:bodyPr>
          <a:lstStyle/>
          <a:p>
            <a:r>
              <a:rPr lang="pt-BR" sz="2000" b="1" dirty="0"/>
              <a:t>Estudo de ALM é um conceito</a:t>
            </a:r>
          </a:p>
          <a:p>
            <a:endParaRPr lang="pt-BR" sz="2000" b="1" dirty="0"/>
          </a:p>
          <a:p>
            <a:r>
              <a:rPr lang="pt-BR" sz="2000" b="1" dirty="0"/>
              <a:t>Não é um produto único e formatado</a:t>
            </a:r>
          </a:p>
          <a:p>
            <a:endParaRPr lang="pt-BR" sz="2000" b="1" dirty="0"/>
          </a:p>
          <a:p>
            <a:r>
              <a:rPr lang="pt-BR" sz="2000" b="1" dirty="0"/>
              <a:t>EFPC já fazem há bastante tempo</a:t>
            </a:r>
          </a:p>
          <a:p>
            <a:endParaRPr lang="pt-BR" sz="2000" b="1" dirty="0"/>
          </a:p>
          <a:p>
            <a:r>
              <a:rPr lang="pt-BR" sz="2000" b="1" dirty="0"/>
              <a:t>RPPS no nível II do Pró Gestão e mais de R$ 50 MM de patrimônio tem de fazer anualmente</a:t>
            </a:r>
          </a:p>
          <a:p>
            <a:endParaRPr lang="pt-BR" sz="2000" b="1" dirty="0"/>
          </a:p>
          <a:p>
            <a:r>
              <a:rPr lang="pt-BR" sz="2000" b="1" dirty="0"/>
              <a:t>Seguradoras também usam para compatibilizar recursos dos prêmios pagos e bens segurados (Ferrari)</a:t>
            </a:r>
          </a:p>
          <a:p>
            <a:endParaRPr lang="pt-BR" sz="2000" b="1" dirty="0"/>
          </a:p>
          <a:p>
            <a:r>
              <a:rPr lang="pt-BR" sz="2000" b="1" dirty="0"/>
              <a:t>Imaginem seguros de vida...há jovens e idosos sob seguro... Há investimentos de maior e menor prazo</a:t>
            </a:r>
          </a:p>
        </p:txBody>
      </p:sp>
    </p:spTree>
    <p:extLst>
      <p:ext uri="{BB962C8B-B14F-4D97-AF65-F5344CB8AC3E}">
        <p14:creationId xmlns:p14="http://schemas.microsoft.com/office/powerpoint/2010/main" val="4269249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5646" y="617392"/>
            <a:ext cx="2051898" cy="772116"/>
          </a:xfrm>
          <a:prstGeom prst="rect">
            <a:avLst/>
          </a:prstGeom>
        </p:spPr>
      </p:pic>
      <p:pic>
        <p:nvPicPr>
          <p:cNvPr id="3" name="Imagem 2">
            <a:extLst>
              <a:ext uri="{FF2B5EF4-FFF2-40B4-BE49-F238E27FC236}">
                <a16:creationId xmlns:a16="http://schemas.microsoft.com/office/drawing/2014/main" id="{4FD45170-74A6-4A43-A639-8FC4086A72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39" y="1595534"/>
            <a:ext cx="11970521" cy="5096869"/>
          </a:xfrm>
          <a:prstGeom prst="rect">
            <a:avLst/>
          </a:prstGeom>
          <a:ln w="28575">
            <a:solidFill>
              <a:schemeClr val="tx1"/>
            </a:solidFill>
          </a:ln>
        </p:spPr>
      </p:pic>
    </p:spTree>
    <p:extLst>
      <p:ext uri="{BB962C8B-B14F-4D97-AF65-F5344CB8AC3E}">
        <p14:creationId xmlns:p14="http://schemas.microsoft.com/office/powerpoint/2010/main" val="3913807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5646" y="617392"/>
            <a:ext cx="2051898" cy="772116"/>
          </a:xfrm>
          <a:prstGeom prst="rect">
            <a:avLst/>
          </a:prstGeom>
        </p:spPr>
      </p:pic>
      <p:pic>
        <p:nvPicPr>
          <p:cNvPr id="1026" name="Picture 2" descr="Empregados Que Recebem O Salário Mensal Ilustração do Vetor - Ilustração de  vetor, fundo: 56487572">
            <a:extLst>
              <a:ext uri="{FF2B5EF4-FFF2-40B4-BE49-F238E27FC236}">
                <a16:creationId xmlns:a16="http://schemas.microsoft.com/office/drawing/2014/main" id="{DBAE59AF-475F-4A0E-8425-454831D5C3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9983" y="4344858"/>
            <a:ext cx="4115382" cy="23854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3º salário: Empresas são obrigadas a seguir nota técnica do ministério da  Economia?">
            <a:extLst>
              <a:ext uri="{FF2B5EF4-FFF2-40B4-BE49-F238E27FC236}">
                <a16:creationId xmlns:a16="http://schemas.microsoft.com/office/drawing/2014/main" id="{0BA74306-8A14-4D03-8A44-22EE301E45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1774" y="236687"/>
            <a:ext cx="2971800" cy="1533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ovo reajuste do mínimo aumenta aposentadorias, seguro-desemprego e PIS |  VEJA">
            <a:extLst>
              <a:ext uri="{FF2B5EF4-FFF2-40B4-BE49-F238E27FC236}">
                <a16:creationId xmlns:a16="http://schemas.microsoft.com/office/drawing/2014/main" id="{90496FB4-7C59-4254-9CDC-0462F04293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0907" y="2155259"/>
            <a:ext cx="3297848" cy="1846795"/>
          </a:xfrm>
          <a:prstGeom prst="rect">
            <a:avLst/>
          </a:prstGeom>
          <a:noFill/>
          <a:extLst>
            <a:ext uri="{909E8E84-426E-40DD-AFC4-6F175D3DCCD1}">
              <a14:hiddenFill xmlns:a14="http://schemas.microsoft.com/office/drawing/2010/main">
                <a:solidFill>
                  <a:srgbClr val="FFFFFF"/>
                </a:solidFill>
              </a14:hiddenFill>
            </a:ext>
          </a:extLst>
        </p:spPr>
      </p:pic>
      <p:sp>
        <p:nvSpPr>
          <p:cNvPr id="2" name="Chave Direita 1">
            <a:extLst>
              <a:ext uri="{FF2B5EF4-FFF2-40B4-BE49-F238E27FC236}">
                <a16:creationId xmlns:a16="http://schemas.microsoft.com/office/drawing/2014/main" id="{41B2051E-3659-46D2-B538-3D7CDA0E468E}"/>
              </a:ext>
            </a:extLst>
          </p:cNvPr>
          <p:cNvSpPr/>
          <p:nvPr/>
        </p:nvSpPr>
        <p:spPr>
          <a:xfrm>
            <a:off x="5365102" y="236688"/>
            <a:ext cx="1455575" cy="6313402"/>
          </a:xfrm>
          <a:prstGeom prst="rightBrac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pic>
        <p:nvPicPr>
          <p:cNvPr id="9" name="Imagem 8">
            <a:extLst>
              <a:ext uri="{FF2B5EF4-FFF2-40B4-BE49-F238E27FC236}">
                <a16:creationId xmlns:a16="http://schemas.microsoft.com/office/drawing/2014/main" id="{0DF86DA0-BE98-49A5-BDD1-F4E2D5935644}"/>
              </a:ext>
            </a:extLst>
          </p:cNvPr>
          <p:cNvPicPr>
            <a:picLocks noChangeAspect="1"/>
          </p:cNvPicPr>
          <p:nvPr/>
        </p:nvPicPr>
        <p:blipFill>
          <a:blip r:embed="rId7"/>
          <a:stretch>
            <a:fillRect/>
          </a:stretch>
        </p:blipFill>
        <p:spPr>
          <a:xfrm>
            <a:off x="6820678" y="1474237"/>
            <a:ext cx="5290458" cy="4450701"/>
          </a:xfrm>
          <a:prstGeom prst="rect">
            <a:avLst/>
          </a:prstGeom>
        </p:spPr>
      </p:pic>
    </p:spTree>
    <p:extLst>
      <p:ext uri="{BB962C8B-B14F-4D97-AF65-F5344CB8AC3E}">
        <p14:creationId xmlns:p14="http://schemas.microsoft.com/office/powerpoint/2010/main" val="2119860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5646" y="617392"/>
            <a:ext cx="2051898" cy="772116"/>
          </a:xfrm>
          <a:prstGeom prst="rect">
            <a:avLst/>
          </a:prstGeom>
        </p:spPr>
      </p:pic>
      <p:pic>
        <p:nvPicPr>
          <p:cNvPr id="3" name="Imagem 2">
            <a:extLst>
              <a:ext uri="{FF2B5EF4-FFF2-40B4-BE49-F238E27FC236}">
                <a16:creationId xmlns:a16="http://schemas.microsoft.com/office/drawing/2014/main" id="{0DB341B3-163B-4E2B-A3CB-464CA04F81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556" y="81616"/>
            <a:ext cx="11495314" cy="6776384"/>
          </a:xfrm>
          <a:prstGeom prst="rect">
            <a:avLst/>
          </a:prstGeom>
        </p:spPr>
      </p:pic>
    </p:spTree>
    <p:extLst>
      <p:ext uri="{BB962C8B-B14F-4D97-AF65-F5344CB8AC3E}">
        <p14:creationId xmlns:p14="http://schemas.microsoft.com/office/powerpoint/2010/main" val="3046921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5646" y="617392"/>
            <a:ext cx="2051898" cy="772116"/>
          </a:xfrm>
          <a:prstGeom prst="rect">
            <a:avLst/>
          </a:prstGeom>
        </p:spPr>
      </p:pic>
      <p:sp>
        <p:nvSpPr>
          <p:cNvPr id="4" name="CaixaDeTexto 3">
            <a:extLst>
              <a:ext uri="{FF2B5EF4-FFF2-40B4-BE49-F238E27FC236}">
                <a16:creationId xmlns:a16="http://schemas.microsoft.com/office/drawing/2014/main" id="{E56B9324-D626-42DF-90F7-62A5C93ABBAA}"/>
              </a:ext>
            </a:extLst>
          </p:cNvPr>
          <p:cNvSpPr txBox="1"/>
          <p:nvPr/>
        </p:nvSpPr>
        <p:spPr>
          <a:xfrm>
            <a:off x="421550" y="87476"/>
            <a:ext cx="11348900" cy="6683048"/>
          </a:xfrm>
          <a:prstGeom prst="rect">
            <a:avLst/>
          </a:prstGeom>
          <a:solidFill>
            <a:schemeClr val="accent4"/>
          </a:solidFill>
          <a:ln w="12700">
            <a:solidFill>
              <a:schemeClr val="tx1"/>
            </a:solidFill>
          </a:ln>
        </p:spPr>
        <p:txBody>
          <a:bodyPr wrap="square">
            <a:spAutoFit/>
          </a:bodyPr>
          <a:lstStyle/>
          <a:p>
            <a:pPr algn="just">
              <a:lnSpc>
                <a:spcPct val="150000"/>
              </a:lnSpc>
            </a:pPr>
            <a:r>
              <a:rPr lang="pt-BR" sz="2400" b="1" dirty="0"/>
              <a:t>A tabela acima demonstra as movimentações sugeridas pelo modelo para melhor resultado frente as obrigações atuariais. O resultado apresenta um aumento da alocação em títulos públicos em IPCA (NTN-B nos vértices 20258, 2045 e 2050). Os vértices sugeridos melhor respondem as necessidades de liquidez do Plano (considerando o fluxo do passivo atuarial). Os papéis comprados na curva ajudarão no risco consolidado da carteira e no risco do indexador do passivo. Os demais movimentos foram direcionados no ajuste da posição de renda variável diversificando em multimercado (redução do risco consolidado do segmento) e aumento da posição em investimentos no exterior (redução do risco consolidado da carteira). As movimentações sugeridas poderão ser aplicadas para os novos recursos que compõem o patrimônio (através das contribuições mensais) e para os produtos líquidos indicados na tabela para redução. </a:t>
            </a:r>
          </a:p>
        </p:txBody>
      </p:sp>
    </p:spTree>
    <p:extLst>
      <p:ext uri="{BB962C8B-B14F-4D97-AF65-F5344CB8AC3E}">
        <p14:creationId xmlns:p14="http://schemas.microsoft.com/office/powerpoint/2010/main" val="931941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m 30"/>
          <p:cNvPicPr>
            <a:picLocks noChangeAspect="1"/>
          </p:cNvPicPr>
          <p:nvPr/>
        </p:nvPicPr>
        <p:blipFill rotWithShape="1">
          <a:blip r:embed="rId2" cstate="print">
            <a:extLst>
              <a:ext uri="{28A0092B-C50C-407E-A947-70E740481C1C}">
                <a14:useLocalDpi xmlns:a14="http://schemas.microsoft.com/office/drawing/2010/main" val="0"/>
              </a:ext>
            </a:extLst>
          </a:blip>
          <a:srcRect t="15001" b="7043"/>
          <a:stretch/>
        </p:blipFill>
        <p:spPr>
          <a:xfrm>
            <a:off x="0" y="-171400"/>
            <a:ext cx="12192000" cy="7128792"/>
          </a:xfrm>
          <a:prstGeom prst="rect">
            <a:avLst/>
          </a:prstGeom>
        </p:spPr>
      </p:pic>
      <p:pic>
        <p:nvPicPr>
          <p:cNvPr id="47" name="Imagem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33786">
            <a:off x="-3212232" y="1506403"/>
            <a:ext cx="17049998" cy="11544712"/>
          </a:xfrm>
          <a:prstGeom prst="rect">
            <a:avLst/>
          </a:prstGeom>
        </p:spPr>
      </p:pic>
      <p:sp>
        <p:nvSpPr>
          <p:cNvPr id="3" name="CaixaDeTexto 2">
            <a:extLst>
              <a:ext uri="{FF2B5EF4-FFF2-40B4-BE49-F238E27FC236}">
                <a16:creationId xmlns:a16="http://schemas.microsoft.com/office/drawing/2014/main" id="{F98A96F4-3D98-4C80-87ED-0FCF43843D7F}"/>
              </a:ext>
            </a:extLst>
          </p:cNvPr>
          <p:cNvSpPr txBox="1"/>
          <p:nvPr/>
        </p:nvSpPr>
        <p:spPr>
          <a:xfrm>
            <a:off x="2926940" y="2163574"/>
            <a:ext cx="2132944" cy="609398"/>
          </a:xfrm>
          <a:prstGeom prst="rect">
            <a:avLst/>
          </a:prstGeom>
          <a:noFill/>
        </p:spPr>
        <p:txBody>
          <a:bodyPr wrap="square" rtlCol="0">
            <a:spAutoFit/>
          </a:bodyPr>
          <a:lstStyle/>
          <a:p>
            <a:pPr algn="ctr">
              <a:lnSpc>
                <a:spcPct val="70000"/>
              </a:lnSpc>
            </a:pPr>
            <a:r>
              <a:rPr lang="pt-BR" sz="2400" dirty="0">
                <a:solidFill>
                  <a:schemeClr val="bg1"/>
                </a:solidFill>
              </a:rPr>
              <a:t>Desconto </a:t>
            </a:r>
          </a:p>
          <a:p>
            <a:pPr algn="ctr">
              <a:lnSpc>
                <a:spcPct val="70000"/>
              </a:lnSpc>
            </a:pPr>
            <a:r>
              <a:rPr lang="pt-BR" sz="2400" dirty="0">
                <a:solidFill>
                  <a:schemeClr val="bg1"/>
                </a:solidFill>
              </a:rPr>
              <a:t>Previdenciário</a:t>
            </a:r>
          </a:p>
        </p:txBody>
      </p:sp>
      <p:sp>
        <p:nvSpPr>
          <p:cNvPr id="17" name="Retângulo 16"/>
          <p:cNvSpPr/>
          <p:nvPr/>
        </p:nvSpPr>
        <p:spPr>
          <a:xfrm>
            <a:off x="3294342" y="2691367"/>
            <a:ext cx="1398140" cy="830997"/>
          </a:xfrm>
          <a:prstGeom prst="rect">
            <a:avLst/>
          </a:prstGeom>
        </p:spPr>
        <p:txBody>
          <a:bodyPr wrap="none">
            <a:spAutoFit/>
          </a:bodyPr>
          <a:lstStyle/>
          <a:p>
            <a:r>
              <a:rPr lang="pt-BR" sz="4800" b="1" dirty="0">
                <a:solidFill>
                  <a:schemeClr val="bg1"/>
                </a:solidFill>
              </a:rPr>
              <a:t>11 %</a:t>
            </a:r>
          </a:p>
        </p:txBody>
      </p:sp>
      <p:sp>
        <p:nvSpPr>
          <p:cNvPr id="20" name="Retângulo 19"/>
          <p:cNvSpPr/>
          <p:nvPr/>
        </p:nvSpPr>
        <p:spPr>
          <a:xfrm>
            <a:off x="5776364" y="2683310"/>
            <a:ext cx="497252" cy="830997"/>
          </a:xfrm>
          <a:prstGeom prst="rect">
            <a:avLst/>
          </a:prstGeom>
        </p:spPr>
        <p:txBody>
          <a:bodyPr wrap="none">
            <a:spAutoFit/>
          </a:bodyPr>
          <a:lstStyle/>
          <a:p>
            <a:r>
              <a:rPr lang="pt-BR" sz="4800" b="1" dirty="0">
                <a:solidFill>
                  <a:schemeClr val="bg1"/>
                </a:solidFill>
              </a:rPr>
              <a:t>9</a:t>
            </a:r>
          </a:p>
        </p:txBody>
      </p:sp>
      <p:grpSp>
        <p:nvGrpSpPr>
          <p:cNvPr id="41" name="Agrupar 40"/>
          <p:cNvGrpSpPr/>
          <p:nvPr/>
        </p:nvGrpSpPr>
        <p:grpSpPr>
          <a:xfrm>
            <a:off x="7268249" y="2537317"/>
            <a:ext cx="2768258" cy="1200329"/>
            <a:chOff x="8186785" y="720205"/>
            <a:chExt cx="2768258" cy="1200329"/>
          </a:xfrm>
        </p:grpSpPr>
        <p:sp>
          <p:nvSpPr>
            <p:cNvPr id="23" name="Retângulo 22"/>
            <p:cNvSpPr/>
            <p:nvPr/>
          </p:nvSpPr>
          <p:spPr>
            <a:xfrm>
              <a:off x="8186785" y="720205"/>
              <a:ext cx="1794081" cy="1200329"/>
            </a:xfrm>
            <a:prstGeom prst="rect">
              <a:avLst/>
            </a:prstGeom>
          </p:spPr>
          <p:txBody>
            <a:bodyPr wrap="none">
              <a:spAutoFit/>
            </a:bodyPr>
            <a:lstStyle/>
            <a:p>
              <a:r>
                <a:rPr lang="pt-BR" sz="7200" b="1" dirty="0">
                  <a:solidFill>
                    <a:schemeClr val="bg1"/>
                  </a:solidFill>
                </a:rPr>
                <a:t>99%</a:t>
              </a:r>
              <a:endParaRPr lang="pt-BR" sz="7200" dirty="0">
                <a:solidFill>
                  <a:schemeClr val="bg1"/>
                </a:solidFill>
              </a:endParaRPr>
            </a:p>
          </p:txBody>
        </p:sp>
        <p:sp>
          <p:nvSpPr>
            <p:cNvPr id="50" name="Retângulo 49"/>
            <p:cNvSpPr/>
            <p:nvPr/>
          </p:nvSpPr>
          <p:spPr>
            <a:xfrm>
              <a:off x="9848650" y="1074529"/>
              <a:ext cx="1106393" cy="626005"/>
            </a:xfrm>
            <a:prstGeom prst="rect">
              <a:avLst/>
            </a:prstGeom>
          </p:spPr>
          <p:txBody>
            <a:bodyPr wrap="none">
              <a:spAutoFit/>
            </a:bodyPr>
            <a:lstStyle/>
            <a:p>
              <a:pPr>
                <a:lnSpc>
                  <a:spcPct val="70000"/>
                </a:lnSpc>
              </a:pPr>
              <a:r>
                <a:rPr lang="pt-BR" sz="2400" b="1" dirty="0">
                  <a:solidFill>
                    <a:srgbClr val="092C42"/>
                  </a:solidFill>
                </a:rPr>
                <a:t>do seu </a:t>
              </a:r>
            </a:p>
            <a:p>
              <a:pPr>
                <a:lnSpc>
                  <a:spcPct val="70000"/>
                </a:lnSpc>
              </a:pPr>
              <a:r>
                <a:rPr lang="pt-BR" sz="2400" b="1" dirty="0">
                  <a:solidFill>
                    <a:srgbClr val="092C42"/>
                  </a:solidFill>
                </a:rPr>
                <a:t>salário </a:t>
              </a:r>
            </a:p>
          </p:txBody>
        </p:sp>
      </p:grpSp>
      <p:sp>
        <p:nvSpPr>
          <p:cNvPr id="43" name="CaixaDeTexto 42"/>
          <p:cNvSpPr txBox="1"/>
          <p:nvPr/>
        </p:nvSpPr>
        <p:spPr>
          <a:xfrm>
            <a:off x="2767701" y="865015"/>
            <a:ext cx="5090132" cy="445635"/>
          </a:xfrm>
          <a:prstGeom prst="rect">
            <a:avLst/>
          </a:prstGeom>
          <a:noFill/>
        </p:spPr>
        <p:txBody>
          <a:bodyPr wrap="square" rtlCol="0">
            <a:spAutoFit/>
          </a:bodyPr>
          <a:lstStyle/>
          <a:p>
            <a:pPr algn="ctr">
              <a:lnSpc>
                <a:spcPct val="80000"/>
              </a:lnSpc>
            </a:pPr>
            <a:r>
              <a:rPr lang="pt-BR" sz="2800" dirty="0">
                <a:solidFill>
                  <a:srgbClr val="092C42"/>
                </a:solidFill>
                <a:latin typeface="+mj-lt"/>
              </a:rPr>
              <a:t>Vamos começar com</a:t>
            </a:r>
          </a:p>
        </p:txBody>
      </p:sp>
      <p:pic>
        <p:nvPicPr>
          <p:cNvPr id="2" name="Imagem 1"/>
          <p:cNvPicPr>
            <a:picLocks noChangeAspect="1"/>
          </p:cNvPicPr>
          <p:nvPr/>
        </p:nvPicPr>
        <p:blipFill>
          <a:blip r:embed="rId4"/>
          <a:stretch>
            <a:fillRect/>
          </a:stretch>
        </p:blipFill>
        <p:spPr>
          <a:xfrm>
            <a:off x="5303341" y="332656"/>
            <a:ext cx="1552758" cy="629638"/>
          </a:xfrm>
          <a:prstGeom prst="rect">
            <a:avLst/>
          </a:prstGeom>
        </p:spPr>
      </p:pic>
      <p:sp>
        <p:nvSpPr>
          <p:cNvPr id="49" name="CaixaDeTexto 48">
            <a:extLst>
              <a:ext uri="{FF2B5EF4-FFF2-40B4-BE49-F238E27FC236}">
                <a16:creationId xmlns:a16="http://schemas.microsoft.com/office/drawing/2014/main" id="{F98A96F4-3D98-4C80-87ED-0FCF43843D7F}"/>
              </a:ext>
            </a:extLst>
          </p:cNvPr>
          <p:cNvSpPr txBox="1"/>
          <p:nvPr/>
        </p:nvSpPr>
        <p:spPr>
          <a:xfrm>
            <a:off x="5473921" y="2304911"/>
            <a:ext cx="1102138" cy="367473"/>
          </a:xfrm>
          <a:prstGeom prst="rect">
            <a:avLst/>
          </a:prstGeom>
          <a:noFill/>
        </p:spPr>
        <p:txBody>
          <a:bodyPr wrap="square" rtlCol="0">
            <a:spAutoFit/>
          </a:bodyPr>
          <a:lstStyle/>
          <a:p>
            <a:pPr algn="ctr">
              <a:lnSpc>
                <a:spcPct val="70000"/>
              </a:lnSpc>
            </a:pPr>
            <a:r>
              <a:rPr lang="pt-BR" sz="2400" b="1" dirty="0">
                <a:solidFill>
                  <a:schemeClr val="bg1"/>
                </a:solidFill>
              </a:rPr>
              <a:t>MESES</a:t>
            </a:r>
          </a:p>
        </p:txBody>
      </p:sp>
      <p:grpSp>
        <p:nvGrpSpPr>
          <p:cNvPr id="6" name="Agrupar 5"/>
          <p:cNvGrpSpPr/>
          <p:nvPr/>
        </p:nvGrpSpPr>
        <p:grpSpPr>
          <a:xfrm>
            <a:off x="4943918" y="2647348"/>
            <a:ext cx="650762" cy="830997"/>
            <a:chOff x="4366911" y="2678780"/>
            <a:chExt cx="650762" cy="830997"/>
          </a:xfrm>
        </p:grpSpPr>
        <p:sp>
          <p:nvSpPr>
            <p:cNvPr id="5" name="Elipse 4"/>
            <p:cNvSpPr/>
            <p:nvPr/>
          </p:nvSpPr>
          <p:spPr>
            <a:xfrm>
              <a:off x="4366911" y="2843533"/>
              <a:ext cx="650762" cy="65076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4480929" y="2678780"/>
              <a:ext cx="450764" cy="830997"/>
            </a:xfrm>
            <a:prstGeom prst="rect">
              <a:avLst/>
            </a:prstGeom>
          </p:spPr>
          <p:txBody>
            <a:bodyPr wrap="none">
              <a:spAutoFit/>
            </a:bodyPr>
            <a:lstStyle/>
            <a:p>
              <a:r>
                <a:rPr lang="pt-BR" sz="4800" dirty="0">
                  <a:solidFill>
                    <a:schemeClr val="bg1"/>
                  </a:solidFill>
                </a:rPr>
                <a:t>x</a:t>
              </a:r>
            </a:p>
          </p:txBody>
        </p:sp>
      </p:grpSp>
      <p:grpSp>
        <p:nvGrpSpPr>
          <p:cNvPr id="24" name="Agrupar 23"/>
          <p:cNvGrpSpPr/>
          <p:nvPr/>
        </p:nvGrpSpPr>
        <p:grpSpPr>
          <a:xfrm>
            <a:off x="1087354" y="3972135"/>
            <a:ext cx="2165370" cy="2165370"/>
            <a:chOff x="1436311" y="4163453"/>
            <a:chExt cx="2165370" cy="2165370"/>
          </a:xfrm>
        </p:grpSpPr>
        <p:sp>
          <p:nvSpPr>
            <p:cNvPr id="13" name="Elipse 12"/>
            <p:cNvSpPr/>
            <p:nvPr/>
          </p:nvSpPr>
          <p:spPr>
            <a:xfrm>
              <a:off x="1436311" y="4163453"/>
              <a:ext cx="2165370" cy="216537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Retângulo 25"/>
            <p:cNvSpPr/>
            <p:nvPr/>
          </p:nvSpPr>
          <p:spPr>
            <a:xfrm>
              <a:off x="1718594" y="5500665"/>
              <a:ext cx="1600805" cy="674031"/>
            </a:xfrm>
            <a:prstGeom prst="rect">
              <a:avLst/>
            </a:prstGeom>
          </p:spPr>
          <p:txBody>
            <a:bodyPr wrap="square">
              <a:spAutoFit/>
            </a:bodyPr>
            <a:lstStyle/>
            <a:p>
              <a:pPr algn="ctr">
                <a:lnSpc>
                  <a:spcPct val="70000"/>
                </a:lnSpc>
              </a:pPr>
              <a:r>
                <a:rPr lang="pt-BR" dirty="0">
                  <a:solidFill>
                    <a:schemeClr val="accent1">
                      <a:lumMod val="50000"/>
                    </a:schemeClr>
                  </a:solidFill>
                </a:rPr>
                <a:t>CRIANÇA </a:t>
              </a:r>
            </a:p>
            <a:p>
              <a:pPr algn="ctr">
                <a:lnSpc>
                  <a:spcPct val="70000"/>
                </a:lnSpc>
              </a:pPr>
              <a:r>
                <a:rPr lang="pt-BR" dirty="0">
                  <a:solidFill>
                    <a:schemeClr val="accent1">
                      <a:lumMod val="50000"/>
                    </a:schemeClr>
                  </a:solidFill>
                </a:rPr>
                <a:t>NASCENDO </a:t>
              </a:r>
            </a:p>
            <a:p>
              <a:pPr algn="ctr">
                <a:lnSpc>
                  <a:spcPct val="70000"/>
                </a:lnSpc>
              </a:pPr>
              <a:r>
                <a:rPr lang="pt-BR" dirty="0">
                  <a:solidFill>
                    <a:schemeClr val="accent1">
                      <a:lumMod val="50000"/>
                    </a:schemeClr>
                  </a:solidFill>
                </a:rPr>
                <a:t>HOJE  </a:t>
              </a:r>
            </a:p>
          </p:txBody>
        </p:sp>
        <p:pic>
          <p:nvPicPr>
            <p:cNvPr id="34" name="Imagem 33"/>
            <p:cNvPicPr>
              <a:picLocks noChangeAspect="1"/>
            </p:cNvPicPr>
            <p:nvPr/>
          </p:nvPicPr>
          <p:blipFill>
            <a:blip r:embed="rId5"/>
            <a:stretch>
              <a:fillRect/>
            </a:stretch>
          </p:blipFill>
          <p:spPr>
            <a:xfrm>
              <a:off x="1994925" y="4431751"/>
              <a:ext cx="1048142" cy="945656"/>
            </a:xfrm>
            <a:prstGeom prst="rect">
              <a:avLst/>
            </a:prstGeom>
          </p:spPr>
        </p:pic>
      </p:grpSp>
      <p:grpSp>
        <p:nvGrpSpPr>
          <p:cNvPr id="19" name="Agrupar 18"/>
          <p:cNvGrpSpPr/>
          <p:nvPr/>
        </p:nvGrpSpPr>
        <p:grpSpPr>
          <a:xfrm>
            <a:off x="6569152" y="3972135"/>
            <a:ext cx="2165370" cy="2165370"/>
            <a:chOff x="6825597" y="4163453"/>
            <a:chExt cx="2165370" cy="2165370"/>
          </a:xfrm>
        </p:grpSpPr>
        <p:sp>
          <p:nvSpPr>
            <p:cNvPr id="58" name="Elipse 57"/>
            <p:cNvSpPr/>
            <p:nvPr/>
          </p:nvSpPr>
          <p:spPr>
            <a:xfrm>
              <a:off x="6825597" y="4163453"/>
              <a:ext cx="2165370" cy="216537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Retângulo 27"/>
            <p:cNvSpPr/>
            <p:nvPr/>
          </p:nvSpPr>
          <p:spPr>
            <a:xfrm>
              <a:off x="7118835" y="5597615"/>
              <a:ext cx="1578894" cy="480131"/>
            </a:xfrm>
            <a:prstGeom prst="rect">
              <a:avLst/>
            </a:prstGeom>
          </p:spPr>
          <p:txBody>
            <a:bodyPr wrap="none">
              <a:spAutoFit/>
            </a:bodyPr>
            <a:lstStyle/>
            <a:p>
              <a:pPr algn="ctr">
                <a:lnSpc>
                  <a:spcPct val="70000"/>
                </a:lnSpc>
              </a:pPr>
              <a:r>
                <a:rPr lang="pt-BR" dirty="0">
                  <a:solidFill>
                    <a:schemeClr val="accent1">
                      <a:lumMod val="50000"/>
                    </a:schemeClr>
                  </a:solidFill>
                </a:rPr>
                <a:t>35 ANOS PARA</a:t>
              </a:r>
            </a:p>
            <a:p>
              <a:pPr algn="ctr">
                <a:lnSpc>
                  <a:spcPct val="70000"/>
                </a:lnSpc>
              </a:pPr>
              <a:r>
                <a:rPr lang="pt-BR" dirty="0">
                  <a:solidFill>
                    <a:schemeClr val="accent1">
                      <a:lumMod val="50000"/>
                    </a:schemeClr>
                  </a:solidFill>
                </a:rPr>
                <a:t>SE APOSENTAR</a:t>
              </a:r>
            </a:p>
          </p:txBody>
        </p:sp>
        <p:pic>
          <p:nvPicPr>
            <p:cNvPr id="14" name="Imagem 13"/>
            <p:cNvPicPr>
              <a:picLocks noChangeAspect="1"/>
            </p:cNvPicPr>
            <p:nvPr/>
          </p:nvPicPr>
          <p:blipFill>
            <a:blip r:embed="rId6"/>
            <a:stretch>
              <a:fillRect/>
            </a:stretch>
          </p:blipFill>
          <p:spPr>
            <a:xfrm>
              <a:off x="7345664" y="4485979"/>
              <a:ext cx="1125236" cy="1014686"/>
            </a:xfrm>
            <a:prstGeom prst="rect">
              <a:avLst/>
            </a:prstGeom>
          </p:spPr>
        </p:pic>
      </p:grpSp>
      <p:grpSp>
        <p:nvGrpSpPr>
          <p:cNvPr id="22" name="Agrupar 21"/>
          <p:cNvGrpSpPr/>
          <p:nvPr/>
        </p:nvGrpSpPr>
        <p:grpSpPr>
          <a:xfrm>
            <a:off x="3893870" y="3972135"/>
            <a:ext cx="2165370" cy="2165370"/>
            <a:chOff x="4242827" y="4163453"/>
            <a:chExt cx="2165370" cy="2165370"/>
          </a:xfrm>
        </p:grpSpPr>
        <p:sp>
          <p:nvSpPr>
            <p:cNvPr id="57" name="Elipse 56"/>
            <p:cNvSpPr/>
            <p:nvPr/>
          </p:nvSpPr>
          <p:spPr>
            <a:xfrm>
              <a:off x="4242827" y="4163453"/>
              <a:ext cx="2165370" cy="216537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Retângulo 26"/>
            <p:cNvSpPr/>
            <p:nvPr/>
          </p:nvSpPr>
          <p:spPr>
            <a:xfrm>
              <a:off x="4546773" y="5597615"/>
              <a:ext cx="1557478" cy="480131"/>
            </a:xfrm>
            <a:prstGeom prst="rect">
              <a:avLst/>
            </a:prstGeom>
          </p:spPr>
          <p:txBody>
            <a:bodyPr wrap="none">
              <a:spAutoFit/>
            </a:bodyPr>
            <a:lstStyle/>
            <a:p>
              <a:pPr algn="ctr">
                <a:lnSpc>
                  <a:spcPct val="70000"/>
                </a:lnSpc>
              </a:pPr>
              <a:r>
                <a:rPr lang="pt-BR" dirty="0">
                  <a:solidFill>
                    <a:schemeClr val="accent1">
                      <a:lumMod val="50000"/>
                    </a:schemeClr>
                  </a:solidFill>
                </a:rPr>
                <a:t>25 ANOS PARA</a:t>
              </a:r>
            </a:p>
            <a:p>
              <a:pPr algn="ctr">
                <a:lnSpc>
                  <a:spcPct val="70000"/>
                </a:lnSpc>
              </a:pPr>
              <a:r>
                <a:rPr lang="pt-BR" dirty="0">
                  <a:solidFill>
                    <a:schemeClr val="accent1">
                      <a:lumMod val="50000"/>
                    </a:schemeClr>
                  </a:solidFill>
                </a:rPr>
                <a:t>SE FORMAR </a:t>
              </a:r>
            </a:p>
          </p:txBody>
        </p:sp>
        <p:pic>
          <p:nvPicPr>
            <p:cNvPr id="35" name="Imagem 34"/>
            <p:cNvPicPr>
              <a:picLocks noChangeAspect="1"/>
            </p:cNvPicPr>
            <p:nvPr/>
          </p:nvPicPr>
          <p:blipFill>
            <a:blip r:embed="rId7"/>
            <a:stretch>
              <a:fillRect/>
            </a:stretch>
          </p:blipFill>
          <p:spPr>
            <a:xfrm>
              <a:off x="5011109" y="4437112"/>
              <a:ext cx="667450" cy="891409"/>
            </a:xfrm>
            <a:prstGeom prst="rect">
              <a:avLst/>
            </a:prstGeom>
          </p:spPr>
        </p:pic>
      </p:grpSp>
      <p:grpSp>
        <p:nvGrpSpPr>
          <p:cNvPr id="59" name="Agrupar 58"/>
          <p:cNvGrpSpPr/>
          <p:nvPr/>
        </p:nvGrpSpPr>
        <p:grpSpPr>
          <a:xfrm>
            <a:off x="6554148" y="2695407"/>
            <a:ext cx="650762" cy="830997"/>
            <a:chOff x="4366911" y="2726839"/>
            <a:chExt cx="650762" cy="830997"/>
          </a:xfrm>
        </p:grpSpPr>
        <p:sp>
          <p:nvSpPr>
            <p:cNvPr id="60" name="Elipse 59"/>
            <p:cNvSpPr/>
            <p:nvPr/>
          </p:nvSpPr>
          <p:spPr>
            <a:xfrm>
              <a:off x="4366911" y="2843533"/>
              <a:ext cx="650762" cy="65076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1" name="Retângulo 60"/>
            <p:cNvSpPr/>
            <p:nvPr/>
          </p:nvSpPr>
          <p:spPr>
            <a:xfrm>
              <a:off x="4443088" y="2726839"/>
              <a:ext cx="490840" cy="830997"/>
            </a:xfrm>
            <a:prstGeom prst="rect">
              <a:avLst/>
            </a:prstGeom>
          </p:spPr>
          <p:txBody>
            <a:bodyPr wrap="none">
              <a:spAutoFit/>
            </a:bodyPr>
            <a:lstStyle/>
            <a:p>
              <a:r>
                <a:rPr lang="pt-BR" sz="4800" dirty="0">
                  <a:solidFill>
                    <a:schemeClr val="bg1"/>
                  </a:solidFill>
                </a:rPr>
                <a:t>=</a:t>
              </a:r>
            </a:p>
          </p:txBody>
        </p:sp>
      </p:grpSp>
      <p:grpSp>
        <p:nvGrpSpPr>
          <p:cNvPr id="62" name="Agrupar 61"/>
          <p:cNvGrpSpPr/>
          <p:nvPr/>
        </p:nvGrpSpPr>
        <p:grpSpPr>
          <a:xfrm>
            <a:off x="6229757" y="4690411"/>
            <a:ext cx="650762" cy="830997"/>
            <a:chOff x="4366911" y="2729870"/>
            <a:chExt cx="650762" cy="830997"/>
          </a:xfrm>
        </p:grpSpPr>
        <p:sp>
          <p:nvSpPr>
            <p:cNvPr id="63" name="Elipse 62"/>
            <p:cNvSpPr/>
            <p:nvPr/>
          </p:nvSpPr>
          <p:spPr>
            <a:xfrm>
              <a:off x="4366911" y="2843533"/>
              <a:ext cx="650762" cy="65076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4" name="Retângulo 63"/>
            <p:cNvSpPr/>
            <p:nvPr/>
          </p:nvSpPr>
          <p:spPr>
            <a:xfrm>
              <a:off x="4454793" y="2729870"/>
              <a:ext cx="490840" cy="830997"/>
            </a:xfrm>
            <a:prstGeom prst="rect">
              <a:avLst/>
            </a:prstGeom>
          </p:spPr>
          <p:txBody>
            <a:bodyPr wrap="none">
              <a:spAutoFit/>
            </a:bodyPr>
            <a:lstStyle/>
            <a:p>
              <a:r>
                <a:rPr lang="pt-BR" sz="4800" dirty="0">
                  <a:solidFill>
                    <a:schemeClr val="bg1"/>
                  </a:solidFill>
                </a:rPr>
                <a:t>+</a:t>
              </a:r>
            </a:p>
          </p:txBody>
        </p:sp>
      </p:grpSp>
      <p:grpSp>
        <p:nvGrpSpPr>
          <p:cNvPr id="54" name="Agrupar 53"/>
          <p:cNvGrpSpPr/>
          <p:nvPr/>
        </p:nvGrpSpPr>
        <p:grpSpPr>
          <a:xfrm>
            <a:off x="3433262" y="4690411"/>
            <a:ext cx="650762" cy="830997"/>
            <a:chOff x="4366911" y="2729870"/>
            <a:chExt cx="650762" cy="830997"/>
          </a:xfrm>
        </p:grpSpPr>
        <p:sp>
          <p:nvSpPr>
            <p:cNvPr id="55" name="Elipse 54"/>
            <p:cNvSpPr/>
            <p:nvPr/>
          </p:nvSpPr>
          <p:spPr>
            <a:xfrm>
              <a:off x="4366911" y="2843533"/>
              <a:ext cx="650762" cy="65076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Retângulo 55"/>
            <p:cNvSpPr/>
            <p:nvPr/>
          </p:nvSpPr>
          <p:spPr>
            <a:xfrm>
              <a:off x="4454793" y="2729870"/>
              <a:ext cx="490840" cy="830997"/>
            </a:xfrm>
            <a:prstGeom prst="rect">
              <a:avLst/>
            </a:prstGeom>
          </p:spPr>
          <p:txBody>
            <a:bodyPr wrap="none">
              <a:spAutoFit/>
            </a:bodyPr>
            <a:lstStyle/>
            <a:p>
              <a:r>
                <a:rPr lang="pt-BR" sz="4800" dirty="0">
                  <a:solidFill>
                    <a:schemeClr val="bg1"/>
                  </a:solidFill>
                </a:rPr>
                <a:t>+</a:t>
              </a:r>
            </a:p>
          </p:txBody>
        </p:sp>
      </p:grpSp>
      <p:grpSp>
        <p:nvGrpSpPr>
          <p:cNvPr id="68" name="Agrupar 67"/>
          <p:cNvGrpSpPr/>
          <p:nvPr/>
        </p:nvGrpSpPr>
        <p:grpSpPr>
          <a:xfrm>
            <a:off x="8846791" y="4710260"/>
            <a:ext cx="650762" cy="830997"/>
            <a:chOff x="4366911" y="2726839"/>
            <a:chExt cx="650762" cy="830997"/>
          </a:xfrm>
        </p:grpSpPr>
        <p:sp>
          <p:nvSpPr>
            <p:cNvPr id="69" name="Elipse 68"/>
            <p:cNvSpPr/>
            <p:nvPr/>
          </p:nvSpPr>
          <p:spPr>
            <a:xfrm>
              <a:off x="4366911" y="2843533"/>
              <a:ext cx="650762" cy="65076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0" name="Retângulo 69"/>
            <p:cNvSpPr/>
            <p:nvPr/>
          </p:nvSpPr>
          <p:spPr>
            <a:xfrm>
              <a:off x="4443088" y="2726839"/>
              <a:ext cx="490840" cy="830997"/>
            </a:xfrm>
            <a:prstGeom prst="rect">
              <a:avLst/>
            </a:prstGeom>
          </p:spPr>
          <p:txBody>
            <a:bodyPr wrap="none">
              <a:spAutoFit/>
            </a:bodyPr>
            <a:lstStyle/>
            <a:p>
              <a:r>
                <a:rPr lang="pt-BR" sz="4800" dirty="0">
                  <a:solidFill>
                    <a:schemeClr val="bg1"/>
                  </a:solidFill>
                </a:rPr>
                <a:t>=</a:t>
              </a:r>
            </a:p>
          </p:txBody>
        </p:sp>
      </p:grpSp>
      <p:grpSp>
        <p:nvGrpSpPr>
          <p:cNvPr id="71" name="Agrupar 70"/>
          <p:cNvGrpSpPr/>
          <p:nvPr/>
        </p:nvGrpSpPr>
        <p:grpSpPr>
          <a:xfrm>
            <a:off x="9550495" y="4505744"/>
            <a:ext cx="1743536" cy="1200329"/>
            <a:chOff x="8186785" y="720205"/>
            <a:chExt cx="1743536" cy="1200329"/>
          </a:xfrm>
        </p:grpSpPr>
        <p:sp>
          <p:nvSpPr>
            <p:cNvPr id="72" name="Retângulo 71"/>
            <p:cNvSpPr/>
            <p:nvPr/>
          </p:nvSpPr>
          <p:spPr>
            <a:xfrm>
              <a:off x="8186785" y="720205"/>
              <a:ext cx="1120820" cy="1200329"/>
            </a:xfrm>
            <a:prstGeom prst="rect">
              <a:avLst/>
            </a:prstGeom>
          </p:spPr>
          <p:txBody>
            <a:bodyPr wrap="none">
              <a:spAutoFit/>
            </a:bodyPr>
            <a:lstStyle/>
            <a:p>
              <a:r>
                <a:rPr lang="pt-BR" sz="7200" b="1" dirty="0">
                  <a:solidFill>
                    <a:schemeClr val="bg1"/>
                  </a:solidFill>
                </a:rPr>
                <a:t>60</a:t>
              </a:r>
            </a:p>
          </p:txBody>
        </p:sp>
        <p:sp>
          <p:nvSpPr>
            <p:cNvPr id="73" name="Retângulo 72"/>
            <p:cNvSpPr/>
            <p:nvPr/>
          </p:nvSpPr>
          <p:spPr>
            <a:xfrm>
              <a:off x="9106056" y="1415454"/>
              <a:ext cx="824265" cy="367473"/>
            </a:xfrm>
            <a:prstGeom prst="rect">
              <a:avLst/>
            </a:prstGeom>
          </p:spPr>
          <p:txBody>
            <a:bodyPr wrap="none">
              <a:spAutoFit/>
            </a:bodyPr>
            <a:lstStyle/>
            <a:p>
              <a:pPr>
                <a:lnSpc>
                  <a:spcPct val="70000"/>
                </a:lnSpc>
              </a:pPr>
              <a:r>
                <a:rPr lang="pt-BR" sz="2400" b="1" dirty="0">
                  <a:solidFill>
                    <a:srgbClr val="092C42"/>
                  </a:solidFill>
                </a:rPr>
                <a:t>Anos</a:t>
              </a:r>
            </a:p>
          </p:txBody>
        </p:sp>
      </p:grpSp>
      <p:sp>
        <p:nvSpPr>
          <p:cNvPr id="74" name="Retângulo 73"/>
          <p:cNvSpPr/>
          <p:nvPr/>
        </p:nvSpPr>
        <p:spPr>
          <a:xfrm>
            <a:off x="6554148" y="705301"/>
            <a:ext cx="2949592" cy="707886"/>
          </a:xfrm>
          <a:prstGeom prst="rect">
            <a:avLst/>
          </a:prstGeom>
        </p:spPr>
        <p:txBody>
          <a:bodyPr wrap="square">
            <a:spAutoFit/>
          </a:bodyPr>
          <a:lstStyle/>
          <a:p>
            <a:pPr algn="ctr"/>
            <a:r>
              <a:rPr lang="pt-BR" sz="4000" b="1" dirty="0">
                <a:solidFill>
                  <a:srgbClr val="092C42"/>
                </a:solidFill>
                <a:latin typeface="Times New Roman" panose="02020603050405020304" pitchFamily="18" charset="0"/>
                <a:cs typeface="Times New Roman" panose="02020603050405020304" pitchFamily="18" charset="0"/>
              </a:rPr>
              <a:t>2 Cálculos!</a:t>
            </a:r>
          </a:p>
        </p:txBody>
      </p:sp>
    </p:spTree>
    <p:extLst>
      <p:ext uri="{BB962C8B-B14F-4D97-AF65-F5344CB8AC3E}">
        <p14:creationId xmlns:p14="http://schemas.microsoft.com/office/powerpoint/2010/main" val="416929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right)">
                                      <p:cBhvr>
                                        <p:cTn id="13" dur="500"/>
                                        <p:tgtEl>
                                          <p:spTgt spid="43"/>
                                        </p:tgtEl>
                                      </p:cBhvr>
                                    </p:animEffect>
                                  </p:childTnLst>
                                </p:cTn>
                              </p:par>
                              <p:par>
                                <p:cTn id="14" presetID="22" presetClass="entr" presetSubtype="8" fill="hold" grpId="0" nodeType="withEffect">
                                  <p:stCondLst>
                                    <p:cond delay="200"/>
                                  </p:stCondLst>
                                  <p:childTnLst>
                                    <p:set>
                                      <p:cBhvr>
                                        <p:cTn id="15" dur="1" fill="hold">
                                          <p:stCondLst>
                                            <p:cond delay="0"/>
                                          </p:stCondLst>
                                        </p:cTn>
                                        <p:tgtEl>
                                          <p:spTgt spid="74"/>
                                        </p:tgtEl>
                                        <p:attrNameLst>
                                          <p:attrName>style.visibility</p:attrName>
                                        </p:attrNameLst>
                                      </p:cBhvr>
                                      <p:to>
                                        <p:strVal val="visible"/>
                                      </p:to>
                                    </p:set>
                                    <p:animEffect transition="in" filter="wipe(left)">
                                      <p:cBhvr>
                                        <p:cTn id="16" dur="500"/>
                                        <p:tgtEl>
                                          <p:spTgt spid="74"/>
                                        </p:tgtEl>
                                      </p:cBhvr>
                                    </p:animEffect>
                                  </p:childTnLst>
                                </p:cTn>
                              </p:par>
                              <p:par>
                                <p:cTn id="17" presetID="2" presetClass="entr" presetSubtype="12"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0-#ppt_w/2"/>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childTnLst>
                          </p:cTn>
                        </p:par>
                        <p:par>
                          <p:cTn id="21" fill="hold">
                            <p:stCondLst>
                              <p:cond delay="1200"/>
                            </p:stCondLst>
                            <p:childTnLst>
                              <p:par>
                                <p:cTn id="22" presetID="10" presetClass="entr" presetSubtype="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42" presetClass="entr" presetSubtype="0" fill="hold" grpId="0" nodeType="withEffect">
                                  <p:stCondLst>
                                    <p:cond delay="30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anim calcmode="lin" valueType="num">
                                      <p:cBhvr>
                                        <p:cTn id="28" dur="500" fill="hold"/>
                                        <p:tgtEl>
                                          <p:spTgt spid="3"/>
                                        </p:tgtEl>
                                        <p:attrNameLst>
                                          <p:attrName>ppt_x</p:attrName>
                                        </p:attrNameLst>
                                      </p:cBhvr>
                                      <p:tavLst>
                                        <p:tav tm="0">
                                          <p:val>
                                            <p:strVal val="#ppt_x"/>
                                          </p:val>
                                        </p:tav>
                                        <p:tav tm="100000">
                                          <p:val>
                                            <p:strVal val="#ppt_x"/>
                                          </p:val>
                                        </p:tav>
                                      </p:tavLst>
                                    </p:anim>
                                    <p:anim calcmode="lin" valueType="num">
                                      <p:cBhvr>
                                        <p:cTn id="2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42" presetClass="entr" presetSubtype="0" fill="hold" grpId="0" nodeType="withEffect">
                                  <p:stCondLst>
                                    <p:cond delay="20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500"/>
                                        <p:tgtEl>
                                          <p:spTgt spid="49"/>
                                        </p:tgtEl>
                                      </p:cBhvr>
                                    </p:animEffect>
                                    <p:anim calcmode="lin" valueType="num">
                                      <p:cBhvr>
                                        <p:cTn id="43" dur="500" fill="hold"/>
                                        <p:tgtEl>
                                          <p:spTgt spid="49"/>
                                        </p:tgtEl>
                                        <p:attrNameLst>
                                          <p:attrName>ppt_x</p:attrName>
                                        </p:attrNameLst>
                                      </p:cBhvr>
                                      <p:tavLst>
                                        <p:tav tm="0">
                                          <p:val>
                                            <p:strVal val="#ppt_x"/>
                                          </p:val>
                                        </p:tav>
                                        <p:tav tm="100000">
                                          <p:val>
                                            <p:strVal val="#ppt_x"/>
                                          </p:val>
                                        </p:tav>
                                      </p:tavLst>
                                    </p:anim>
                                    <p:anim calcmode="lin" valueType="num">
                                      <p:cBhvr>
                                        <p:cTn id="44" dur="5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9"/>
                                        </p:tgtEl>
                                        <p:attrNameLst>
                                          <p:attrName>style.visibility</p:attrName>
                                        </p:attrNameLst>
                                      </p:cBhvr>
                                      <p:to>
                                        <p:strVal val="visible"/>
                                      </p:to>
                                    </p:set>
                                    <p:anim calcmode="lin" valueType="num">
                                      <p:cBhvr>
                                        <p:cTn id="49" dur="500" fill="hold"/>
                                        <p:tgtEl>
                                          <p:spTgt spid="59"/>
                                        </p:tgtEl>
                                        <p:attrNameLst>
                                          <p:attrName>ppt_w</p:attrName>
                                        </p:attrNameLst>
                                      </p:cBhvr>
                                      <p:tavLst>
                                        <p:tav tm="0">
                                          <p:val>
                                            <p:fltVal val="0"/>
                                          </p:val>
                                        </p:tav>
                                        <p:tav tm="100000">
                                          <p:val>
                                            <p:strVal val="#ppt_w"/>
                                          </p:val>
                                        </p:tav>
                                      </p:tavLst>
                                    </p:anim>
                                    <p:anim calcmode="lin" valueType="num">
                                      <p:cBhvr>
                                        <p:cTn id="50" dur="500" fill="hold"/>
                                        <p:tgtEl>
                                          <p:spTgt spid="59"/>
                                        </p:tgtEl>
                                        <p:attrNameLst>
                                          <p:attrName>ppt_h</p:attrName>
                                        </p:attrNameLst>
                                      </p:cBhvr>
                                      <p:tavLst>
                                        <p:tav tm="0">
                                          <p:val>
                                            <p:fltVal val="0"/>
                                          </p:val>
                                        </p:tav>
                                        <p:tav tm="100000">
                                          <p:val>
                                            <p:strVal val="#ppt_h"/>
                                          </p:val>
                                        </p:tav>
                                      </p:tavLst>
                                    </p:anim>
                                    <p:animEffect transition="in" filter="fade">
                                      <p:cBhvr>
                                        <p:cTn id="51" dur="500"/>
                                        <p:tgtEl>
                                          <p:spTgt spid="59"/>
                                        </p:tgtEl>
                                      </p:cBhvr>
                                    </p:animEffect>
                                  </p:childTnLst>
                                </p:cTn>
                              </p:par>
                            </p:childTnLst>
                          </p:cTn>
                        </p:par>
                        <p:par>
                          <p:cTn id="52" fill="hold">
                            <p:stCondLst>
                              <p:cond delay="500"/>
                            </p:stCondLst>
                            <p:childTnLst>
                              <p:par>
                                <p:cTn id="53" presetID="22" presetClass="entr" presetSubtype="8" fill="hold"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p:cTn id="60" dur="500" fill="hold"/>
                                        <p:tgtEl>
                                          <p:spTgt spid="24"/>
                                        </p:tgtEl>
                                        <p:attrNameLst>
                                          <p:attrName>ppt_w</p:attrName>
                                        </p:attrNameLst>
                                      </p:cBhvr>
                                      <p:tavLst>
                                        <p:tav tm="0">
                                          <p:val>
                                            <p:fltVal val="0"/>
                                          </p:val>
                                        </p:tav>
                                        <p:tav tm="100000">
                                          <p:val>
                                            <p:strVal val="#ppt_w"/>
                                          </p:val>
                                        </p:tav>
                                      </p:tavLst>
                                    </p:anim>
                                    <p:anim calcmode="lin" valueType="num">
                                      <p:cBhvr>
                                        <p:cTn id="61" dur="500" fill="hold"/>
                                        <p:tgtEl>
                                          <p:spTgt spid="24"/>
                                        </p:tgtEl>
                                        <p:attrNameLst>
                                          <p:attrName>ppt_h</p:attrName>
                                        </p:attrNameLst>
                                      </p:cBhvr>
                                      <p:tavLst>
                                        <p:tav tm="0">
                                          <p:val>
                                            <p:fltVal val="0"/>
                                          </p:val>
                                        </p:tav>
                                        <p:tav tm="100000">
                                          <p:val>
                                            <p:strVal val="#ppt_h"/>
                                          </p:val>
                                        </p:tav>
                                      </p:tavLst>
                                    </p:anim>
                                    <p:animEffect transition="in" filter="fade">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54"/>
                                        </p:tgtEl>
                                        <p:attrNameLst>
                                          <p:attrName>style.visibility</p:attrName>
                                        </p:attrNameLst>
                                      </p:cBhvr>
                                      <p:to>
                                        <p:strVal val="visible"/>
                                      </p:to>
                                    </p:set>
                                    <p:anim calcmode="lin" valueType="num">
                                      <p:cBhvr>
                                        <p:cTn id="67" dur="500" fill="hold"/>
                                        <p:tgtEl>
                                          <p:spTgt spid="54"/>
                                        </p:tgtEl>
                                        <p:attrNameLst>
                                          <p:attrName>ppt_w</p:attrName>
                                        </p:attrNameLst>
                                      </p:cBhvr>
                                      <p:tavLst>
                                        <p:tav tm="0">
                                          <p:val>
                                            <p:fltVal val="0"/>
                                          </p:val>
                                        </p:tav>
                                        <p:tav tm="100000">
                                          <p:val>
                                            <p:strVal val="#ppt_w"/>
                                          </p:val>
                                        </p:tav>
                                      </p:tavLst>
                                    </p:anim>
                                    <p:anim calcmode="lin" valueType="num">
                                      <p:cBhvr>
                                        <p:cTn id="68" dur="500" fill="hold"/>
                                        <p:tgtEl>
                                          <p:spTgt spid="54"/>
                                        </p:tgtEl>
                                        <p:attrNameLst>
                                          <p:attrName>ppt_h</p:attrName>
                                        </p:attrNameLst>
                                      </p:cBhvr>
                                      <p:tavLst>
                                        <p:tav tm="0">
                                          <p:val>
                                            <p:fltVal val="0"/>
                                          </p:val>
                                        </p:tav>
                                        <p:tav tm="100000">
                                          <p:val>
                                            <p:strVal val="#ppt_h"/>
                                          </p:val>
                                        </p:tav>
                                      </p:tavLst>
                                    </p:anim>
                                    <p:animEffect transition="in" filter="fade">
                                      <p:cBhvr>
                                        <p:cTn id="69" dur="500"/>
                                        <p:tgtEl>
                                          <p:spTgt spid="54"/>
                                        </p:tgtEl>
                                      </p:cBhvr>
                                    </p:animEffect>
                                  </p:childTnLst>
                                </p:cTn>
                              </p:par>
                            </p:childTnLst>
                          </p:cTn>
                        </p:par>
                        <p:par>
                          <p:cTn id="70" fill="hold">
                            <p:stCondLst>
                              <p:cond delay="500"/>
                            </p:stCondLst>
                            <p:childTnLst>
                              <p:par>
                                <p:cTn id="71" presetID="53" presetClass="entr" presetSubtype="16" fill="hold"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p:cTn id="73" dur="500" fill="hold"/>
                                        <p:tgtEl>
                                          <p:spTgt spid="22"/>
                                        </p:tgtEl>
                                        <p:attrNameLst>
                                          <p:attrName>ppt_w</p:attrName>
                                        </p:attrNameLst>
                                      </p:cBhvr>
                                      <p:tavLst>
                                        <p:tav tm="0">
                                          <p:val>
                                            <p:fltVal val="0"/>
                                          </p:val>
                                        </p:tav>
                                        <p:tav tm="100000">
                                          <p:val>
                                            <p:strVal val="#ppt_w"/>
                                          </p:val>
                                        </p:tav>
                                      </p:tavLst>
                                    </p:anim>
                                    <p:anim calcmode="lin" valueType="num">
                                      <p:cBhvr>
                                        <p:cTn id="74" dur="500" fill="hold"/>
                                        <p:tgtEl>
                                          <p:spTgt spid="22"/>
                                        </p:tgtEl>
                                        <p:attrNameLst>
                                          <p:attrName>ppt_h</p:attrName>
                                        </p:attrNameLst>
                                      </p:cBhvr>
                                      <p:tavLst>
                                        <p:tav tm="0">
                                          <p:val>
                                            <p:fltVal val="0"/>
                                          </p:val>
                                        </p:tav>
                                        <p:tav tm="100000">
                                          <p:val>
                                            <p:strVal val="#ppt_h"/>
                                          </p:val>
                                        </p:tav>
                                      </p:tavLst>
                                    </p:anim>
                                    <p:animEffect transition="in" filter="fade">
                                      <p:cBhvr>
                                        <p:cTn id="75" dur="500"/>
                                        <p:tgtEl>
                                          <p:spTgt spid="22"/>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nodeType="clickEffect">
                                  <p:stCondLst>
                                    <p:cond delay="0"/>
                                  </p:stCondLst>
                                  <p:childTnLst>
                                    <p:set>
                                      <p:cBhvr>
                                        <p:cTn id="79" dur="1" fill="hold">
                                          <p:stCondLst>
                                            <p:cond delay="0"/>
                                          </p:stCondLst>
                                        </p:cTn>
                                        <p:tgtEl>
                                          <p:spTgt spid="62"/>
                                        </p:tgtEl>
                                        <p:attrNameLst>
                                          <p:attrName>style.visibility</p:attrName>
                                        </p:attrNameLst>
                                      </p:cBhvr>
                                      <p:to>
                                        <p:strVal val="visible"/>
                                      </p:to>
                                    </p:set>
                                    <p:anim calcmode="lin" valueType="num">
                                      <p:cBhvr>
                                        <p:cTn id="80" dur="500" fill="hold"/>
                                        <p:tgtEl>
                                          <p:spTgt spid="62"/>
                                        </p:tgtEl>
                                        <p:attrNameLst>
                                          <p:attrName>ppt_w</p:attrName>
                                        </p:attrNameLst>
                                      </p:cBhvr>
                                      <p:tavLst>
                                        <p:tav tm="0">
                                          <p:val>
                                            <p:fltVal val="0"/>
                                          </p:val>
                                        </p:tav>
                                        <p:tav tm="100000">
                                          <p:val>
                                            <p:strVal val="#ppt_w"/>
                                          </p:val>
                                        </p:tav>
                                      </p:tavLst>
                                    </p:anim>
                                    <p:anim calcmode="lin" valueType="num">
                                      <p:cBhvr>
                                        <p:cTn id="81" dur="500" fill="hold"/>
                                        <p:tgtEl>
                                          <p:spTgt spid="62"/>
                                        </p:tgtEl>
                                        <p:attrNameLst>
                                          <p:attrName>ppt_h</p:attrName>
                                        </p:attrNameLst>
                                      </p:cBhvr>
                                      <p:tavLst>
                                        <p:tav tm="0">
                                          <p:val>
                                            <p:fltVal val="0"/>
                                          </p:val>
                                        </p:tav>
                                        <p:tav tm="100000">
                                          <p:val>
                                            <p:strVal val="#ppt_h"/>
                                          </p:val>
                                        </p:tav>
                                      </p:tavLst>
                                    </p:anim>
                                    <p:animEffect transition="in" filter="fade">
                                      <p:cBhvr>
                                        <p:cTn id="82" dur="500"/>
                                        <p:tgtEl>
                                          <p:spTgt spid="62"/>
                                        </p:tgtEl>
                                      </p:cBhvr>
                                    </p:animEffect>
                                  </p:childTnLst>
                                </p:cTn>
                              </p:par>
                            </p:childTnLst>
                          </p:cTn>
                        </p:par>
                        <p:par>
                          <p:cTn id="83" fill="hold">
                            <p:stCondLst>
                              <p:cond delay="500"/>
                            </p:stCondLst>
                            <p:childTnLst>
                              <p:par>
                                <p:cTn id="84" presetID="53" presetClass="entr" presetSubtype="16" fill="hold" nodeType="afterEffect">
                                  <p:stCondLst>
                                    <p:cond delay="0"/>
                                  </p:stCondLst>
                                  <p:childTnLst>
                                    <p:set>
                                      <p:cBhvr>
                                        <p:cTn id="85" dur="1" fill="hold">
                                          <p:stCondLst>
                                            <p:cond delay="0"/>
                                          </p:stCondLst>
                                        </p:cTn>
                                        <p:tgtEl>
                                          <p:spTgt spid="19"/>
                                        </p:tgtEl>
                                        <p:attrNameLst>
                                          <p:attrName>style.visibility</p:attrName>
                                        </p:attrNameLst>
                                      </p:cBhvr>
                                      <p:to>
                                        <p:strVal val="visible"/>
                                      </p:to>
                                    </p:set>
                                    <p:anim calcmode="lin" valueType="num">
                                      <p:cBhvr>
                                        <p:cTn id="86" dur="500" fill="hold"/>
                                        <p:tgtEl>
                                          <p:spTgt spid="19"/>
                                        </p:tgtEl>
                                        <p:attrNameLst>
                                          <p:attrName>ppt_w</p:attrName>
                                        </p:attrNameLst>
                                      </p:cBhvr>
                                      <p:tavLst>
                                        <p:tav tm="0">
                                          <p:val>
                                            <p:fltVal val="0"/>
                                          </p:val>
                                        </p:tav>
                                        <p:tav tm="100000">
                                          <p:val>
                                            <p:strVal val="#ppt_w"/>
                                          </p:val>
                                        </p:tav>
                                      </p:tavLst>
                                    </p:anim>
                                    <p:anim calcmode="lin" valueType="num">
                                      <p:cBhvr>
                                        <p:cTn id="87" dur="500" fill="hold"/>
                                        <p:tgtEl>
                                          <p:spTgt spid="19"/>
                                        </p:tgtEl>
                                        <p:attrNameLst>
                                          <p:attrName>ppt_h</p:attrName>
                                        </p:attrNameLst>
                                      </p:cBhvr>
                                      <p:tavLst>
                                        <p:tav tm="0">
                                          <p:val>
                                            <p:fltVal val="0"/>
                                          </p:val>
                                        </p:tav>
                                        <p:tav tm="100000">
                                          <p:val>
                                            <p:strVal val="#ppt_h"/>
                                          </p:val>
                                        </p:tav>
                                      </p:tavLst>
                                    </p:anim>
                                    <p:animEffect transition="in" filter="fade">
                                      <p:cBhvr>
                                        <p:cTn id="88" dur="500"/>
                                        <p:tgtEl>
                                          <p:spTgt spid="19"/>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nodeType="clickEffect">
                                  <p:stCondLst>
                                    <p:cond delay="0"/>
                                  </p:stCondLst>
                                  <p:childTnLst>
                                    <p:set>
                                      <p:cBhvr>
                                        <p:cTn id="92" dur="1" fill="hold">
                                          <p:stCondLst>
                                            <p:cond delay="0"/>
                                          </p:stCondLst>
                                        </p:cTn>
                                        <p:tgtEl>
                                          <p:spTgt spid="68"/>
                                        </p:tgtEl>
                                        <p:attrNameLst>
                                          <p:attrName>style.visibility</p:attrName>
                                        </p:attrNameLst>
                                      </p:cBhvr>
                                      <p:to>
                                        <p:strVal val="visible"/>
                                      </p:to>
                                    </p:set>
                                    <p:anim calcmode="lin" valueType="num">
                                      <p:cBhvr>
                                        <p:cTn id="93" dur="500" fill="hold"/>
                                        <p:tgtEl>
                                          <p:spTgt spid="68"/>
                                        </p:tgtEl>
                                        <p:attrNameLst>
                                          <p:attrName>ppt_w</p:attrName>
                                        </p:attrNameLst>
                                      </p:cBhvr>
                                      <p:tavLst>
                                        <p:tav tm="0">
                                          <p:val>
                                            <p:fltVal val="0"/>
                                          </p:val>
                                        </p:tav>
                                        <p:tav tm="100000">
                                          <p:val>
                                            <p:strVal val="#ppt_w"/>
                                          </p:val>
                                        </p:tav>
                                      </p:tavLst>
                                    </p:anim>
                                    <p:anim calcmode="lin" valueType="num">
                                      <p:cBhvr>
                                        <p:cTn id="94" dur="500" fill="hold"/>
                                        <p:tgtEl>
                                          <p:spTgt spid="68"/>
                                        </p:tgtEl>
                                        <p:attrNameLst>
                                          <p:attrName>ppt_h</p:attrName>
                                        </p:attrNameLst>
                                      </p:cBhvr>
                                      <p:tavLst>
                                        <p:tav tm="0">
                                          <p:val>
                                            <p:fltVal val="0"/>
                                          </p:val>
                                        </p:tav>
                                        <p:tav tm="100000">
                                          <p:val>
                                            <p:strVal val="#ppt_h"/>
                                          </p:val>
                                        </p:tav>
                                      </p:tavLst>
                                    </p:anim>
                                    <p:animEffect transition="in" filter="fade">
                                      <p:cBhvr>
                                        <p:cTn id="95" dur="500"/>
                                        <p:tgtEl>
                                          <p:spTgt spid="68"/>
                                        </p:tgtEl>
                                      </p:cBhvr>
                                    </p:animEffect>
                                  </p:childTnLst>
                                </p:cTn>
                              </p:par>
                            </p:childTnLst>
                          </p:cTn>
                        </p:par>
                        <p:par>
                          <p:cTn id="96" fill="hold">
                            <p:stCondLst>
                              <p:cond delay="500"/>
                            </p:stCondLst>
                            <p:childTnLst>
                              <p:par>
                                <p:cTn id="97" presetID="22" presetClass="entr" presetSubtype="8"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wipe(left)">
                                      <p:cBhvr>
                                        <p:cTn id="99"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20" grpId="0"/>
      <p:bldP spid="43" grpId="0"/>
      <p:bldP spid="49" grpId="0"/>
      <p:bldP spid="7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5646" y="617392"/>
            <a:ext cx="2051898" cy="772116"/>
          </a:xfrm>
          <a:prstGeom prst="rect">
            <a:avLst/>
          </a:prstGeom>
        </p:spPr>
      </p:pic>
      <p:pic>
        <p:nvPicPr>
          <p:cNvPr id="3" name="Imagem 2">
            <a:extLst>
              <a:ext uri="{FF2B5EF4-FFF2-40B4-BE49-F238E27FC236}">
                <a16:creationId xmlns:a16="http://schemas.microsoft.com/office/drawing/2014/main" id="{17306F1C-A391-45A8-ADF9-A43995AC48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176" y="1389509"/>
            <a:ext cx="11308702" cy="5409872"/>
          </a:xfrm>
          <a:prstGeom prst="rect">
            <a:avLst/>
          </a:prstGeom>
        </p:spPr>
      </p:pic>
    </p:spTree>
    <p:extLst>
      <p:ext uri="{BB962C8B-B14F-4D97-AF65-F5344CB8AC3E}">
        <p14:creationId xmlns:p14="http://schemas.microsoft.com/office/powerpoint/2010/main" val="1652765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5646" y="617392"/>
            <a:ext cx="2051898" cy="772116"/>
          </a:xfrm>
          <a:prstGeom prst="rect">
            <a:avLst/>
          </a:prstGeom>
        </p:spPr>
      </p:pic>
      <p:pic>
        <p:nvPicPr>
          <p:cNvPr id="3" name="Imagem 2">
            <a:extLst>
              <a:ext uri="{FF2B5EF4-FFF2-40B4-BE49-F238E27FC236}">
                <a16:creationId xmlns:a16="http://schemas.microsoft.com/office/drawing/2014/main" id="{848727ED-3713-4792-AC34-B3AE80BFF0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456" y="187089"/>
            <a:ext cx="11271380" cy="6483821"/>
          </a:xfrm>
          <a:prstGeom prst="rect">
            <a:avLst/>
          </a:prstGeom>
          <a:ln w="76200">
            <a:solidFill>
              <a:schemeClr val="tx1"/>
            </a:solidFill>
          </a:ln>
        </p:spPr>
      </p:pic>
    </p:spTree>
    <p:extLst>
      <p:ext uri="{BB962C8B-B14F-4D97-AF65-F5344CB8AC3E}">
        <p14:creationId xmlns:p14="http://schemas.microsoft.com/office/powerpoint/2010/main" val="522124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5646" y="617392"/>
            <a:ext cx="2051898" cy="772116"/>
          </a:xfrm>
          <a:prstGeom prst="rect">
            <a:avLst/>
          </a:prstGeom>
        </p:spPr>
      </p:pic>
      <p:sp>
        <p:nvSpPr>
          <p:cNvPr id="2" name="CaixaDeTexto 1">
            <a:extLst>
              <a:ext uri="{FF2B5EF4-FFF2-40B4-BE49-F238E27FC236}">
                <a16:creationId xmlns:a16="http://schemas.microsoft.com/office/drawing/2014/main" id="{7584827D-3863-46B2-BFE0-26880C92870F}"/>
              </a:ext>
            </a:extLst>
          </p:cNvPr>
          <p:cNvSpPr txBox="1"/>
          <p:nvPr/>
        </p:nvSpPr>
        <p:spPr>
          <a:xfrm>
            <a:off x="270587" y="2080727"/>
            <a:ext cx="11691257" cy="3330464"/>
          </a:xfrm>
          <a:prstGeom prst="rect">
            <a:avLst/>
          </a:prstGeom>
          <a:noFill/>
          <a:ln w="76200">
            <a:solidFill>
              <a:schemeClr val="tx1"/>
            </a:solidFill>
          </a:ln>
        </p:spPr>
        <p:txBody>
          <a:bodyPr wrap="square" rtlCol="0">
            <a:spAutoFit/>
          </a:bodyPr>
          <a:lstStyle/>
          <a:p>
            <a:pPr algn="just">
              <a:lnSpc>
                <a:spcPct val="150000"/>
              </a:lnSpc>
            </a:pPr>
            <a:r>
              <a:rPr lang="pt-BR" sz="3600" dirty="0"/>
              <a:t>Este estudo de “casamento do ativo com o passivo” vira um</a:t>
            </a:r>
          </a:p>
          <a:p>
            <a:pPr algn="just">
              <a:lnSpc>
                <a:spcPct val="150000"/>
              </a:lnSpc>
            </a:pPr>
            <a:r>
              <a:rPr lang="pt-BR" sz="3600" dirty="0"/>
              <a:t>instrumento anual de gestão no tocante a alocação e redução de risco financeiro e atuarial, sendo feito, preferencialmente, antes da política de anual de investimentos.</a:t>
            </a:r>
          </a:p>
        </p:txBody>
      </p:sp>
    </p:spTree>
    <p:extLst>
      <p:ext uri="{BB962C8B-B14F-4D97-AF65-F5344CB8AC3E}">
        <p14:creationId xmlns:p14="http://schemas.microsoft.com/office/powerpoint/2010/main" val="3724567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5646" y="617392"/>
            <a:ext cx="2051898" cy="772116"/>
          </a:xfrm>
          <a:prstGeom prst="rect">
            <a:avLst/>
          </a:prstGeom>
        </p:spPr>
      </p:pic>
      <p:sp>
        <p:nvSpPr>
          <p:cNvPr id="4" name="CaixaDeTexto 3">
            <a:extLst>
              <a:ext uri="{FF2B5EF4-FFF2-40B4-BE49-F238E27FC236}">
                <a16:creationId xmlns:a16="http://schemas.microsoft.com/office/drawing/2014/main" id="{CFFD18DA-A644-4D62-906B-786D0402A002}"/>
              </a:ext>
            </a:extLst>
          </p:cNvPr>
          <p:cNvSpPr txBox="1"/>
          <p:nvPr/>
        </p:nvSpPr>
        <p:spPr>
          <a:xfrm>
            <a:off x="1310408" y="1306285"/>
            <a:ext cx="8325238" cy="5159554"/>
          </a:xfrm>
          <a:prstGeom prst="rect">
            <a:avLst/>
          </a:prstGeom>
          <a:noFill/>
        </p:spPr>
        <p:txBody>
          <a:bodyPr wrap="square">
            <a:spAutoFit/>
          </a:bodyPr>
          <a:lstStyle/>
          <a:p>
            <a:pPr algn="just">
              <a:lnSpc>
                <a:spcPct val="200000"/>
              </a:lnSpc>
            </a:pPr>
            <a:r>
              <a:rPr lang="pt-BR" sz="2400" b="1" dirty="0"/>
              <a:t>O modelo de seleção de carteiras (Portfolio Selection), de Harry Markowitz, foi publicado em 1952, quando ele estava fazendo seu doutorado em Economia pela Universidade de Chicago, sendo que em 1990, acabou por ganhar o prêmio Nobel em Economia, devido à sua contribuição com a teoria de portfólio, ou seja, da diversificação (diminuição de risco) que ocorre em uma carteira de ativos. </a:t>
            </a:r>
          </a:p>
        </p:txBody>
      </p:sp>
    </p:spTree>
    <p:extLst>
      <p:ext uri="{BB962C8B-B14F-4D97-AF65-F5344CB8AC3E}">
        <p14:creationId xmlns:p14="http://schemas.microsoft.com/office/powerpoint/2010/main" val="477764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5646" y="617392"/>
            <a:ext cx="2051898" cy="772116"/>
          </a:xfrm>
          <a:prstGeom prst="rect">
            <a:avLst/>
          </a:prstGeom>
        </p:spPr>
      </p:pic>
      <p:sp>
        <p:nvSpPr>
          <p:cNvPr id="4" name="CaixaDeTexto 3">
            <a:extLst>
              <a:ext uri="{FF2B5EF4-FFF2-40B4-BE49-F238E27FC236}">
                <a16:creationId xmlns:a16="http://schemas.microsoft.com/office/drawing/2014/main" id="{52F3272D-64BC-4F26-8986-1481E0F8E00E}"/>
              </a:ext>
            </a:extLst>
          </p:cNvPr>
          <p:cNvSpPr txBox="1"/>
          <p:nvPr/>
        </p:nvSpPr>
        <p:spPr>
          <a:xfrm>
            <a:off x="727787" y="243512"/>
            <a:ext cx="8791769" cy="6370975"/>
          </a:xfrm>
          <a:prstGeom prst="rect">
            <a:avLst/>
          </a:prstGeom>
          <a:solidFill>
            <a:schemeClr val="accent1">
              <a:lumMod val="20000"/>
              <a:lumOff val="80000"/>
            </a:schemeClr>
          </a:solidFill>
        </p:spPr>
        <p:txBody>
          <a:bodyPr wrap="square">
            <a:spAutoFit/>
          </a:bodyPr>
          <a:lstStyle/>
          <a:p>
            <a:r>
              <a:rPr lang="pt-BR" sz="2000" b="1" dirty="0"/>
              <a:t>1) Relatório de Avaliação Atuarial válido para o exercício de 2021;</a:t>
            </a:r>
          </a:p>
          <a:p>
            <a:endParaRPr lang="pt-BR" sz="2000" b="1" dirty="0"/>
          </a:p>
          <a:p>
            <a:r>
              <a:rPr lang="pt-BR" sz="2000" b="1" dirty="0"/>
              <a:t>2) Balanço Patrimonial e Financeiro base Dez/2020;</a:t>
            </a:r>
          </a:p>
          <a:p>
            <a:endParaRPr lang="pt-BR" sz="2000" b="1" dirty="0"/>
          </a:p>
          <a:p>
            <a:r>
              <a:rPr lang="pt-BR" sz="2000" b="1" dirty="0"/>
              <a:t>3) Laudo de Avaliação de Imóveis vinculados por Lei (se houver);</a:t>
            </a:r>
          </a:p>
          <a:p>
            <a:endParaRPr lang="pt-BR" sz="2000" b="1" dirty="0"/>
          </a:p>
          <a:p>
            <a:r>
              <a:rPr lang="pt-BR" sz="2000" b="1" dirty="0"/>
              <a:t>4) Lei Municipal que aprovou as fontes de custeio do plano, inclusive plano de equacionamento de déficit (mais recente);</a:t>
            </a:r>
          </a:p>
          <a:p>
            <a:endParaRPr lang="pt-BR" sz="2000" b="1" dirty="0"/>
          </a:p>
          <a:p>
            <a:r>
              <a:rPr lang="pt-BR" sz="2000" b="1" dirty="0"/>
              <a:t>5) Parcelamento de Débitos (Lei Municipal, Planilha de Cálculos), se houver.</a:t>
            </a:r>
          </a:p>
          <a:p>
            <a:endParaRPr lang="pt-BR" sz="2000" b="1" dirty="0"/>
          </a:p>
          <a:p>
            <a:r>
              <a:rPr lang="pt-BR" sz="2000" b="1" dirty="0"/>
              <a:t>6) Política de investimentos válida para o mesmo exercício da avaliação atuarial.</a:t>
            </a:r>
          </a:p>
          <a:p>
            <a:endParaRPr lang="pt-BR" sz="2000" b="1" dirty="0"/>
          </a:p>
          <a:p>
            <a:r>
              <a:rPr lang="pt-BR" sz="2000" b="1" dirty="0"/>
              <a:t>7) Informar nível da certificação do programa Pró-Gestão RPPS, e data de validade da certificação (se obteve);</a:t>
            </a:r>
          </a:p>
          <a:p>
            <a:endParaRPr lang="pt-BR" sz="2000" b="1" dirty="0"/>
          </a:p>
          <a:p>
            <a:r>
              <a:rPr lang="pt-BR" sz="2000" b="1" dirty="0"/>
              <a:t>8) Planilha </a:t>
            </a:r>
            <a:r>
              <a:rPr lang="pt-BR" sz="2000" b="1" dirty="0" err="1"/>
              <a:t>excel</a:t>
            </a:r>
            <a:r>
              <a:rPr lang="pt-BR" sz="2000" b="1" dirty="0"/>
              <a:t> do fluxo atuarial padrão CADPREV denominada "2021_FLX_CIVIL_PREV_GA" (Quem poderá fornecer a planilha é o atuário).</a:t>
            </a:r>
          </a:p>
          <a:p>
            <a:endParaRPr lang="pt-BR" sz="2400" b="1" dirty="0"/>
          </a:p>
          <a:p>
            <a:r>
              <a:rPr lang="pt-BR" sz="2000" b="1" dirty="0"/>
              <a:t>9) Carteira Analítica de Investimento base Dez/2020</a:t>
            </a:r>
          </a:p>
        </p:txBody>
      </p:sp>
    </p:spTree>
    <p:extLst>
      <p:ext uri="{BB962C8B-B14F-4D97-AF65-F5344CB8AC3E}">
        <p14:creationId xmlns:p14="http://schemas.microsoft.com/office/powerpoint/2010/main" val="4230076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5646" y="617392"/>
            <a:ext cx="2051898" cy="772116"/>
          </a:xfrm>
          <a:prstGeom prst="rect">
            <a:avLst/>
          </a:prstGeom>
        </p:spPr>
      </p:pic>
      <p:pic>
        <p:nvPicPr>
          <p:cNvPr id="3" name="Imagem 2">
            <a:extLst>
              <a:ext uri="{FF2B5EF4-FFF2-40B4-BE49-F238E27FC236}">
                <a16:creationId xmlns:a16="http://schemas.microsoft.com/office/drawing/2014/main" id="{4F571CCD-9501-481B-BFD0-56C7164D92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576" y="1654783"/>
            <a:ext cx="11411852" cy="4848654"/>
          </a:xfrm>
          <a:prstGeom prst="rect">
            <a:avLst/>
          </a:prstGeom>
          <a:ln w="28575">
            <a:solidFill>
              <a:schemeClr val="tx1"/>
            </a:solidFill>
          </a:ln>
        </p:spPr>
      </p:pic>
    </p:spTree>
    <p:extLst>
      <p:ext uri="{BB962C8B-B14F-4D97-AF65-F5344CB8AC3E}">
        <p14:creationId xmlns:p14="http://schemas.microsoft.com/office/powerpoint/2010/main" val="4164252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5646" y="617392"/>
            <a:ext cx="2051898" cy="772116"/>
          </a:xfrm>
          <a:prstGeom prst="rect">
            <a:avLst/>
          </a:prstGeom>
        </p:spPr>
      </p:pic>
    </p:spTree>
    <p:extLst>
      <p:ext uri="{BB962C8B-B14F-4D97-AF65-F5344CB8AC3E}">
        <p14:creationId xmlns:p14="http://schemas.microsoft.com/office/powerpoint/2010/main" val="2088941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5646" y="617392"/>
            <a:ext cx="2051898" cy="772116"/>
          </a:xfrm>
          <a:prstGeom prst="rect">
            <a:avLst/>
          </a:prstGeom>
        </p:spPr>
      </p:pic>
    </p:spTree>
    <p:extLst>
      <p:ext uri="{BB962C8B-B14F-4D97-AF65-F5344CB8AC3E}">
        <p14:creationId xmlns:p14="http://schemas.microsoft.com/office/powerpoint/2010/main" val="1929185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5646" y="617392"/>
            <a:ext cx="2051898" cy="772116"/>
          </a:xfrm>
          <a:prstGeom prst="rect">
            <a:avLst/>
          </a:prstGeom>
        </p:spPr>
      </p:pic>
      <p:sp>
        <p:nvSpPr>
          <p:cNvPr id="3" name="CaixaDeTexto 2">
            <a:extLst>
              <a:ext uri="{FF2B5EF4-FFF2-40B4-BE49-F238E27FC236}">
                <a16:creationId xmlns:a16="http://schemas.microsoft.com/office/drawing/2014/main" id="{E0F9D8BA-3D1F-44A3-8601-9200389994E6}"/>
              </a:ext>
            </a:extLst>
          </p:cNvPr>
          <p:cNvSpPr txBox="1"/>
          <p:nvPr/>
        </p:nvSpPr>
        <p:spPr>
          <a:xfrm>
            <a:off x="1593075" y="1495425"/>
            <a:ext cx="9111597" cy="4154984"/>
          </a:xfrm>
          <a:prstGeom prst="rect">
            <a:avLst/>
          </a:prstGeom>
          <a:solidFill>
            <a:srgbClr val="FFC000"/>
          </a:solidFill>
          <a:ln w="76200">
            <a:solidFill>
              <a:schemeClr val="tx1"/>
            </a:solidFill>
          </a:ln>
        </p:spPr>
        <p:txBody>
          <a:bodyPr wrap="none" rtlCol="0">
            <a:spAutoFit/>
          </a:bodyPr>
          <a:lstStyle/>
          <a:p>
            <a:pPr algn="ctr"/>
            <a:r>
              <a:rPr lang="pt-BR" sz="4400" b="1" dirty="0"/>
              <a:t>Ronaldo Borges da Fonseca</a:t>
            </a:r>
          </a:p>
          <a:p>
            <a:pPr algn="ctr"/>
            <a:endParaRPr lang="pt-BR" sz="4400" b="1" dirty="0"/>
          </a:p>
          <a:p>
            <a:pPr algn="ctr"/>
            <a:r>
              <a:rPr lang="pt-BR" sz="4400" b="1" dirty="0">
                <a:hlinkClick r:id="rId4"/>
              </a:rPr>
              <a:t>ronaldo@maisvaliaconsultoria.com.br</a:t>
            </a:r>
            <a:endParaRPr lang="pt-BR" sz="4400" b="1" dirty="0"/>
          </a:p>
          <a:p>
            <a:pPr algn="ctr"/>
            <a:endParaRPr lang="pt-BR" sz="4400" b="1" dirty="0"/>
          </a:p>
          <a:p>
            <a:pPr algn="ctr"/>
            <a:endParaRPr lang="pt-BR" sz="4400" b="1" dirty="0"/>
          </a:p>
          <a:p>
            <a:pPr algn="ctr"/>
            <a:r>
              <a:rPr lang="pt-BR" sz="4400" b="1" dirty="0"/>
              <a:t>(21) 99739- 9777</a:t>
            </a:r>
          </a:p>
        </p:txBody>
      </p:sp>
    </p:spTree>
    <p:extLst>
      <p:ext uri="{BB962C8B-B14F-4D97-AF65-F5344CB8AC3E}">
        <p14:creationId xmlns:p14="http://schemas.microsoft.com/office/powerpoint/2010/main" val="2817735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5646" y="617392"/>
            <a:ext cx="2051898" cy="772116"/>
          </a:xfrm>
          <a:prstGeom prst="rect">
            <a:avLst/>
          </a:prstGeom>
        </p:spPr>
      </p:pic>
      <p:sp>
        <p:nvSpPr>
          <p:cNvPr id="3" name="CaixaDeTexto 2">
            <a:extLst>
              <a:ext uri="{FF2B5EF4-FFF2-40B4-BE49-F238E27FC236}">
                <a16:creationId xmlns:a16="http://schemas.microsoft.com/office/drawing/2014/main" id="{8B3100FF-AAA5-4024-A43A-B22E103CF8B1}"/>
              </a:ext>
            </a:extLst>
          </p:cNvPr>
          <p:cNvSpPr txBox="1"/>
          <p:nvPr/>
        </p:nvSpPr>
        <p:spPr>
          <a:xfrm>
            <a:off x="1572117" y="1578933"/>
            <a:ext cx="8063529" cy="4832092"/>
          </a:xfrm>
          <a:prstGeom prst="rect">
            <a:avLst/>
          </a:prstGeom>
          <a:solidFill>
            <a:srgbClr val="FFFF00"/>
          </a:solidFill>
        </p:spPr>
        <p:txBody>
          <a:bodyPr wrap="square" rtlCol="0">
            <a:spAutoFit/>
          </a:bodyPr>
          <a:lstStyle/>
          <a:p>
            <a:pPr algn="ctr"/>
            <a:r>
              <a:rPr lang="pt-BR" sz="4400" b="1" dirty="0"/>
              <a:t>Mas a sua alíquota vai para 14%......</a:t>
            </a:r>
          </a:p>
          <a:p>
            <a:pPr algn="ctr"/>
            <a:endParaRPr lang="pt-BR" sz="4400" b="1" dirty="0"/>
          </a:p>
          <a:p>
            <a:pPr algn="ctr"/>
            <a:r>
              <a:rPr lang="pt-BR" sz="4400" b="1" dirty="0"/>
              <a:t>Então este prazo se reduz para 7 meses.....</a:t>
            </a:r>
          </a:p>
          <a:p>
            <a:pPr algn="ctr"/>
            <a:endParaRPr lang="pt-BR" sz="4400" b="1" dirty="0"/>
          </a:p>
          <a:p>
            <a:pPr algn="ctr"/>
            <a:r>
              <a:rPr lang="pt-BR" sz="4400" b="1" dirty="0"/>
              <a:t>14% x 7 meses = 98%</a:t>
            </a:r>
          </a:p>
        </p:txBody>
      </p:sp>
    </p:spTree>
    <p:extLst>
      <p:ext uri="{BB962C8B-B14F-4D97-AF65-F5344CB8AC3E}">
        <p14:creationId xmlns:p14="http://schemas.microsoft.com/office/powerpoint/2010/main" val="347241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5646" y="617392"/>
            <a:ext cx="2051898" cy="772116"/>
          </a:xfrm>
          <a:prstGeom prst="rect">
            <a:avLst/>
          </a:prstGeom>
        </p:spPr>
      </p:pic>
      <p:graphicFrame>
        <p:nvGraphicFramePr>
          <p:cNvPr id="3" name="Object 2">
            <a:extLst>
              <a:ext uri="{FF2B5EF4-FFF2-40B4-BE49-F238E27FC236}">
                <a16:creationId xmlns:a16="http://schemas.microsoft.com/office/drawing/2014/main" id="{A91E90DB-5A67-4A6A-ACAF-FA9A3E2D3666}"/>
              </a:ext>
            </a:extLst>
          </p:cNvPr>
          <p:cNvGraphicFramePr>
            <a:graphicFrameLocks noChangeAspect="1"/>
          </p:cNvGraphicFramePr>
          <p:nvPr>
            <p:extLst>
              <p:ext uri="{D42A27DB-BD31-4B8C-83A1-F6EECF244321}">
                <p14:modId xmlns:p14="http://schemas.microsoft.com/office/powerpoint/2010/main" val="983305821"/>
              </p:ext>
            </p:extLst>
          </p:nvPr>
        </p:nvGraphicFramePr>
        <p:xfrm>
          <a:off x="979716" y="1389508"/>
          <a:ext cx="8930940" cy="5291210"/>
        </p:xfrm>
        <a:graphic>
          <a:graphicData uri="http://schemas.openxmlformats.org/presentationml/2006/ole">
            <mc:AlternateContent xmlns:mc="http://schemas.openxmlformats.org/markup-compatibility/2006">
              <mc:Choice xmlns:v="urn:schemas-microsoft-com:vml" Requires="v">
                <p:oleObj name="Slide" r:id="rId4" imgW="4570330" imgH="3427635" progId="PowerPoint.Slide.12">
                  <p:embed/>
                </p:oleObj>
              </mc:Choice>
              <mc:Fallback>
                <p:oleObj name="Slide" r:id="rId4" imgW="4570330" imgH="3427635" progId="PowerPoint.Slide.12">
                  <p:embed/>
                  <p:pic>
                    <p:nvPicPr>
                      <p:cNvPr id="3" name="Object 2">
                        <a:extLst>
                          <a:ext uri="{FF2B5EF4-FFF2-40B4-BE49-F238E27FC236}">
                            <a16:creationId xmlns:a16="http://schemas.microsoft.com/office/drawing/2014/main" id="{A91E90DB-5A67-4A6A-ACAF-FA9A3E2D36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9716" y="1389508"/>
                        <a:ext cx="8930940" cy="5291210"/>
                      </a:xfrm>
                      <a:prstGeom prst="rect">
                        <a:avLst/>
                      </a:prstGeom>
                      <a:noFill/>
                      <a:ln w="76200">
                        <a:solidFill>
                          <a:schemeClr val="tx1"/>
                        </a:solidFill>
                      </a:ln>
                    </p:spPr>
                  </p:pic>
                </p:oleObj>
              </mc:Fallback>
            </mc:AlternateContent>
          </a:graphicData>
        </a:graphic>
      </p:graphicFrame>
      <p:sp>
        <p:nvSpPr>
          <p:cNvPr id="4" name="CaixaDeTexto 3">
            <a:extLst>
              <a:ext uri="{FF2B5EF4-FFF2-40B4-BE49-F238E27FC236}">
                <a16:creationId xmlns:a16="http://schemas.microsoft.com/office/drawing/2014/main" id="{8626EA1B-74CF-419B-89B2-EC7B5E135769}"/>
              </a:ext>
            </a:extLst>
          </p:cNvPr>
          <p:cNvSpPr txBox="1"/>
          <p:nvPr/>
        </p:nvSpPr>
        <p:spPr>
          <a:xfrm rot="20795997">
            <a:off x="6359558" y="1909412"/>
            <a:ext cx="2191754" cy="461665"/>
          </a:xfrm>
          <a:prstGeom prst="rect">
            <a:avLst/>
          </a:prstGeom>
          <a:solidFill>
            <a:srgbClr val="FFFF00"/>
          </a:solidFill>
        </p:spPr>
        <p:txBody>
          <a:bodyPr wrap="none" rtlCol="0">
            <a:spAutoFit/>
          </a:bodyPr>
          <a:lstStyle/>
          <a:p>
            <a:r>
              <a:rPr lang="pt-BR" sz="2400" b="1" dirty="0"/>
              <a:t>Cálculo Atuarial</a:t>
            </a:r>
          </a:p>
        </p:txBody>
      </p:sp>
      <p:sp>
        <p:nvSpPr>
          <p:cNvPr id="5" name="CaixaDeTexto 4">
            <a:extLst>
              <a:ext uri="{FF2B5EF4-FFF2-40B4-BE49-F238E27FC236}">
                <a16:creationId xmlns:a16="http://schemas.microsoft.com/office/drawing/2014/main" id="{09B9A0E4-D97B-46B6-B140-112EE5B626AF}"/>
              </a:ext>
            </a:extLst>
          </p:cNvPr>
          <p:cNvSpPr txBox="1"/>
          <p:nvPr/>
        </p:nvSpPr>
        <p:spPr>
          <a:xfrm rot="21205216">
            <a:off x="1214919" y="2260725"/>
            <a:ext cx="3383362" cy="461665"/>
          </a:xfrm>
          <a:prstGeom prst="rect">
            <a:avLst/>
          </a:prstGeom>
          <a:solidFill>
            <a:srgbClr val="FFFF00"/>
          </a:solidFill>
        </p:spPr>
        <p:txBody>
          <a:bodyPr wrap="none" rtlCol="0">
            <a:spAutoFit/>
          </a:bodyPr>
          <a:lstStyle/>
          <a:p>
            <a:r>
              <a:rPr lang="pt-BR" sz="2400" b="1" dirty="0"/>
              <a:t>Política de Investimentos</a:t>
            </a:r>
          </a:p>
        </p:txBody>
      </p:sp>
    </p:spTree>
    <p:extLst>
      <p:ext uri="{BB962C8B-B14F-4D97-AF65-F5344CB8AC3E}">
        <p14:creationId xmlns:p14="http://schemas.microsoft.com/office/powerpoint/2010/main" val="212449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5646" y="617392"/>
            <a:ext cx="2051898" cy="772116"/>
          </a:xfrm>
          <a:prstGeom prst="rect">
            <a:avLst/>
          </a:prstGeom>
        </p:spPr>
      </p:pic>
      <p:sp>
        <p:nvSpPr>
          <p:cNvPr id="3" name="CaixaDeTexto 2">
            <a:extLst>
              <a:ext uri="{FF2B5EF4-FFF2-40B4-BE49-F238E27FC236}">
                <a16:creationId xmlns:a16="http://schemas.microsoft.com/office/drawing/2014/main" id="{F842FECA-B69B-4007-A326-909BEBAFA281}"/>
              </a:ext>
            </a:extLst>
          </p:cNvPr>
          <p:cNvSpPr txBox="1"/>
          <p:nvPr/>
        </p:nvSpPr>
        <p:spPr>
          <a:xfrm>
            <a:off x="559837" y="1587296"/>
            <a:ext cx="11028783" cy="4267515"/>
          </a:xfrm>
          <a:prstGeom prst="rect">
            <a:avLst/>
          </a:prstGeom>
          <a:solidFill>
            <a:srgbClr val="FFFF00"/>
          </a:solidFill>
          <a:ln w="38100">
            <a:solidFill>
              <a:schemeClr val="tx1"/>
            </a:solidFill>
          </a:ln>
        </p:spPr>
        <p:txBody>
          <a:bodyPr wrap="square">
            <a:spAutoFit/>
          </a:bodyPr>
          <a:lstStyle/>
          <a:p>
            <a:pPr algn="just">
              <a:lnSpc>
                <a:spcPct val="200000"/>
              </a:lnSpc>
            </a:pPr>
            <a:r>
              <a:rPr lang="pt-BR" sz="2800" b="1" i="0" dirty="0">
                <a:solidFill>
                  <a:srgbClr val="202124"/>
                </a:solidFill>
                <a:effectLst/>
                <a:latin typeface="arial" panose="020B0604020202020204" pitchFamily="34" charset="0"/>
              </a:rPr>
              <a:t>A Política de Investimentos compreende um conjunto de diretrizes e medidas que norteiam a </a:t>
            </a:r>
            <a:r>
              <a:rPr lang="pt-BR" sz="2800" b="1" i="1" u="sng" dirty="0">
                <a:solidFill>
                  <a:srgbClr val="202124"/>
                </a:solidFill>
                <a:effectLst/>
                <a:latin typeface="arial" panose="020B0604020202020204" pitchFamily="34" charset="0"/>
              </a:rPr>
              <a:t>gestão de longo prazo dos ativos dos planos de benefícios.</a:t>
            </a:r>
            <a:r>
              <a:rPr lang="pt-BR" sz="2800" b="1" i="0" dirty="0">
                <a:solidFill>
                  <a:srgbClr val="202124"/>
                </a:solidFill>
                <a:effectLst/>
                <a:latin typeface="arial" panose="020B0604020202020204" pitchFamily="34" charset="0"/>
              </a:rPr>
              <a:t> Combina aspectos de filosofia de investimentos e de planejamento e tem como pano de fundo o conceito de equilíbrio e perenidade dos planos de benefícios</a:t>
            </a:r>
            <a:r>
              <a:rPr lang="pt-BR" b="0" i="0" dirty="0">
                <a:solidFill>
                  <a:srgbClr val="202124"/>
                </a:solidFill>
                <a:effectLst/>
                <a:latin typeface="arial" panose="020B0604020202020204" pitchFamily="34" charset="0"/>
              </a:rPr>
              <a:t>.</a:t>
            </a:r>
            <a:endParaRPr lang="pt-BR" dirty="0"/>
          </a:p>
        </p:txBody>
      </p:sp>
      <p:sp>
        <p:nvSpPr>
          <p:cNvPr id="2" name="CaixaDeTexto 1">
            <a:extLst>
              <a:ext uri="{FF2B5EF4-FFF2-40B4-BE49-F238E27FC236}">
                <a16:creationId xmlns:a16="http://schemas.microsoft.com/office/drawing/2014/main" id="{B7F45B5E-C4F5-4D7F-A253-C32920AC49A3}"/>
              </a:ext>
            </a:extLst>
          </p:cNvPr>
          <p:cNvSpPr txBox="1"/>
          <p:nvPr/>
        </p:nvSpPr>
        <p:spPr>
          <a:xfrm>
            <a:off x="643812" y="818523"/>
            <a:ext cx="4561826" cy="584775"/>
          </a:xfrm>
          <a:prstGeom prst="rect">
            <a:avLst/>
          </a:prstGeom>
          <a:noFill/>
        </p:spPr>
        <p:txBody>
          <a:bodyPr wrap="none" rtlCol="0">
            <a:spAutoFit/>
          </a:bodyPr>
          <a:lstStyle/>
          <a:p>
            <a:r>
              <a:rPr lang="pt-BR" sz="3200" b="1" dirty="0"/>
              <a:t>Política de Investimentos:</a:t>
            </a:r>
          </a:p>
        </p:txBody>
      </p:sp>
    </p:spTree>
    <p:extLst>
      <p:ext uri="{BB962C8B-B14F-4D97-AF65-F5344CB8AC3E}">
        <p14:creationId xmlns:p14="http://schemas.microsoft.com/office/powerpoint/2010/main" val="3751261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5646" y="617392"/>
            <a:ext cx="2051898" cy="772116"/>
          </a:xfrm>
          <a:prstGeom prst="rect">
            <a:avLst/>
          </a:prstGeom>
        </p:spPr>
      </p:pic>
      <p:sp>
        <p:nvSpPr>
          <p:cNvPr id="3" name="CaixaDeTexto 2">
            <a:extLst>
              <a:ext uri="{FF2B5EF4-FFF2-40B4-BE49-F238E27FC236}">
                <a16:creationId xmlns:a16="http://schemas.microsoft.com/office/drawing/2014/main" id="{5ADA9C17-3798-4265-B0CA-87E38598E417}"/>
              </a:ext>
            </a:extLst>
          </p:cNvPr>
          <p:cNvSpPr txBox="1"/>
          <p:nvPr/>
        </p:nvSpPr>
        <p:spPr>
          <a:xfrm>
            <a:off x="248303" y="1638954"/>
            <a:ext cx="11732203" cy="4524315"/>
          </a:xfrm>
          <a:prstGeom prst="rect">
            <a:avLst/>
          </a:prstGeom>
          <a:solidFill>
            <a:schemeClr val="tx2">
              <a:lumMod val="40000"/>
              <a:lumOff val="60000"/>
            </a:schemeClr>
          </a:solidFill>
          <a:ln w="28575">
            <a:solidFill>
              <a:schemeClr val="tx1"/>
            </a:solidFill>
          </a:ln>
        </p:spPr>
        <p:txBody>
          <a:bodyPr wrap="square" rtlCol="0">
            <a:spAutoFit/>
          </a:bodyPr>
          <a:lstStyle/>
          <a:p>
            <a:pPr marL="457200" indent="-457200">
              <a:buFont typeface="Wingdings" panose="05000000000000000000" pitchFamily="2" charset="2"/>
              <a:buChar char="§"/>
            </a:pPr>
            <a:r>
              <a:rPr lang="pt-BR" sz="3200" b="1" dirty="0"/>
              <a:t>É obrigatória.</a:t>
            </a:r>
          </a:p>
          <a:p>
            <a:pPr marL="457200" indent="-457200">
              <a:buFont typeface="Wingdings" panose="05000000000000000000" pitchFamily="2" charset="2"/>
              <a:buChar char="§"/>
            </a:pPr>
            <a:endParaRPr lang="pt-BR" sz="3200" b="1" dirty="0"/>
          </a:p>
          <a:p>
            <a:pPr marL="457200" indent="-457200">
              <a:buFont typeface="Wingdings" panose="05000000000000000000" pitchFamily="2" charset="2"/>
              <a:buChar char="§"/>
            </a:pPr>
            <a:r>
              <a:rPr lang="pt-BR" sz="3200" b="1" dirty="0"/>
              <a:t>Tem que ser feita no ano anterior ao de sua aplicação e vigência.</a:t>
            </a:r>
          </a:p>
          <a:p>
            <a:pPr marL="457200" indent="-457200">
              <a:buFont typeface="Wingdings" panose="05000000000000000000" pitchFamily="2" charset="2"/>
              <a:buChar char="§"/>
            </a:pPr>
            <a:endParaRPr lang="pt-BR" sz="3200" b="1" dirty="0"/>
          </a:p>
          <a:p>
            <a:pPr marL="457200" indent="-457200">
              <a:buFont typeface="Wingdings" panose="05000000000000000000" pitchFamily="2" charset="2"/>
              <a:buChar char="§"/>
            </a:pPr>
            <a:r>
              <a:rPr lang="pt-BR" sz="3200" b="1" dirty="0"/>
              <a:t>Tem que ser preparada pelo Comitê de Investimentos.</a:t>
            </a:r>
          </a:p>
          <a:p>
            <a:pPr marL="457200" indent="-457200">
              <a:buFont typeface="Wingdings" panose="05000000000000000000" pitchFamily="2" charset="2"/>
              <a:buChar char="§"/>
            </a:pPr>
            <a:endParaRPr lang="pt-BR" sz="3200" b="1" dirty="0"/>
          </a:p>
          <a:p>
            <a:pPr marL="457200" indent="-457200">
              <a:buFont typeface="Wingdings" panose="05000000000000000000" pitchFamily="2" charset="2"/>
              <a:buChar char="§"/>
            </a:pPr>
            <a:r>
              <a:rPr lang="pt-BR" sz="3200" b="1" dirty="0"/>
              <a:t>Tem que ser aprovada pelo Conselho.</a:t>
            </a:r>
          </a:p>
          <a:p>
            <a:endParaRPr lang="pt-BR" sz="3200" b="1" dirty="0"/>
          </a:p>
          <a:p>
            <a:pPr marL="457200" indent="-457200">
              <a:buFont typeface="Wingdings" panose="05000000000000000000" pitchFamily="2" charset="2"/>
              <a:buChar char="§"/>
            </a:pPr>
            <a:r>
              <a:rPr lang="pt-BR" sz="3200" b="1" dirty="0"/>
              <a:t>Tem que ser divulgada em até 30 dias de sua aprovação.</a:t>
            </a:r>
          </a:p>
        </p:txBody>
      </p:sp>
      <p:sp>
        <p:nvSpPr>
          <p:cNvPr id="4" name="CaixaDeTexto 3">
            <a:extLst>
              <a:ext uri="{FF2B5EF4-FFF2-40B4-BE49-F238E27FC236}">
                <a16:creationId xmlns:a16="http://schemas.microsoft.com/office/drawing/2014/main" id="{5D648A46-D927-4D0C-9350-1DF28B7E0748}"/>
              </a:ext>
            </a:extLst>
          </p:cNvPr>
          <p:cNvSpPr txBox="1"/>
          <p:nvPr/>
        </p:nvSpPr>
        <p:spPr>
          <a:xfrm>
            <a:off x="643812" y="818523"/>
            <a:ext cx="4561826" cy="584775"/>
          </a:xfrm>
          <a:prstGeom prst="rect">
            <a:avLst/>
          </a:prstGeom>
          <a:noFill/>
        </p:spPr>
        <p:txBody>
          <a:bodyPr wrap="none" rtlCol="0">
            <a:spAutoFit/>
          </a:bodyPr>
          <a:lstStyle/>
          <a:p>
            <a:r>
              <a:rPr lang="pt-BR" sz="3200" b="1" dirty="0"/>
              <a:t>Política de Investimentos:</a:t>
            </a:r>
          </a:p>
        </p:txBody>
      </p:sp>
    </p:spTree>
    <p:extLst>
      <p:ext uri="{BB962C8B-B14F-4D97-AF65-F5344CB8AC3E}">
        <p14:creationId xmlns:p14="http://schemas.microsoft.com/office/powerpoint/2010/main" val="4072374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5646" y="617392"/>
            <a:ext cx="2051898" cy="772116"/>
          </a:xfrm>
          <a:prstGeom prst="rect">
            <a:avLst/>
          </a:prstGeom>
        </p:spPr>
      </p:pic>
      <p:sp>
        <p:nvSpPr>
          <p:cNvPr id="3" name="CaixaDeTexto 2">
            <a:extLst>
              <a:ext uri="{FF2B5EF4-FFF2-40B4-BE49-F238E27FC236}">
                <a16:creationId xmlns:a16="http://schemas.microsoft.com/office/drawing/2014/main" id="{309D9852-D2C8-4E53-8F98-FDB1EEE5D7B4}"/>
              </a:ext>
            </a:extLst>
          </p:cNvPr>
          <p:cNvSpPr txBox="1"/>
          <p:nvPr/>
        </p:nvSpPr>
        <p:spPr>
          <a:xfrm>
            <a:off x="345835" y="1135816"/>
            <a:ext cx="6592123" cy="5355312"/>
          </a:xfrm>
          <a:prstGeom prst="rect">
            <a:avLst/>
          </a:prstGeom>
          <a:noFill/>
        </p:spPr>
        <p:txBody>
          <a:bodyPr wrap="square" rtlCol="0">
            <a:spAutoFit/>
          </a:bodyPr>
          <a:lstStyle/>
          <a:p>
            <a:pPr marL="457200" indent="-457200">
              <a:lnSpc>
                <a:spcPct val="200000"/>
              </a:lnSpc>
              <a:buFont typeface="Wingdings" panose="05000000000000000000" pitchFamily="2" charset="2"/>
              <a:buChar char="v"/>
            </a:pPr>
            <a:r>
              <a:rPr lang="pt-BR" sz="3600" b="1" dirty="0"/>
              <a:t>Momento Antes </a:t>
            </a:r>
          </a:p>
          <a:p>
            <a:pPr marL="457200" indent="-457200">
              <a:lnSpc>
                <a:spcPct val="200000"/>
              </a:lnSpc>
              <a:buFont typeface="Wingdings" panose="05000000000000000000" pitchFamily="2" charset="2"/>
              <a:buChar char="v"/>
            </a:pPr>
            <a:r>
              <a:rPr lang="pt-BR" sz="3600" b="1" dirty="0"/>
              <a:t>Momento Durante</a:t>
            </a:r>
          </a:p>
          <a:p>
            <a:pPr marL="457200" indent="-457200">
              <a:lnSpc>
                <a:spcPct val="200000"/>
              </a:lnSpc>
              <a:buFont typeface="Wingdings" panose="05000000000000000000" pitchFamily="2" charset="2"/>
              <a:buChar char="v"/>
            </a:pPr>
            <a:r>
              <a:rPr lang="pt-BR" sz="3600" b="1" dirty="0"/>
              <a:t>Momento Depois</a:t>
            </a:r>
          </a:p>
          <a:p>
            <a:pPr marL="457200" indent="-457200">
              <a:lnSpc>
                <a:spcPct val="200000"/>
              </a:lnSpc>
              <a:buFont typeface="Wingdings" panose="05000000000000000000" pitchFamily="2" charset="2"/>
              <a:buChar char="v"/>
            </a:pPr>
            <a:r>
              <a:rPr lang="pt-BR" sz="3600" b="1" dirty="0"/>
              <a:t>E “não tem fim” </a:t>
            </a:r>
          </a:p>
          <a:p>
            <a:pPr marL="285750" indent="-285750">
              <a:lnSpc>
                <a:spcPct val="200000"/>
              </a:lnSpc>
              <a:buFont typeface="Wingdings" panose="05000000000000000000" pitchFamily="2" charset="2"/>
              <a:buChar char="v"/>
            </a:pPr>
            <a:endParaRPr lang="pt-BR" b="1" dirty="0"/>
          </a:p>
          <a:p>
            <a:endParaRPr lang="pt-BR" b="1" dirty="0"/>
          </a:p>
        </p:txBody>
      </p:sp>
      <p:sp>
        <p:nvSpPr>
          <p:cNvPr id="4" name="CaixaDeTexto 3">
            <a:extLst>
              <a:ext uri="{FF2B5EF4-FFF2-40B4-BE49-F238E27FC236}">
                <a16:creationId xmlns:a16="http://schemas.microsoft.com/office/drawing/2014/main" id="{406A5E5C-F551-4EDB-BAD4-5E89C4A64BBC}"/>
              </a:ext>
            </a:extLst>
          </p:cNvPr>
          <p:cNvSpPr txBox="1"/>
          <p:nvPr/>
        </p:nvSpPr>
        <p:spPr>
          <a:xfrm>
            <a:off x="4553735" y="1782147"/>
            <a:ext cx="5085688" cy="461665"/>
          </a:xfrm>
          <a:prstGeom prst="rect">
            <a:avLst/>
          </a:prstGeom>
          <a:noFill/>
          <a:ln w="28575">
            <a:solidFill>
              <a:schemeClr val="tx1"/>
            </a:solidFill>
            <a:prstDash val="dash"/>
          </a:ln>
        </p:spPr>
        <p:txBody>
          <a:bodyPr wrap="none" rtlCol="0">
            <a:spAutoFit/>
          </a:bodyPr>
          <a:lstStyle/>
          <a:p>
            <a:r>
              <a:rPr lang="pt-BR" sz="2400" b="1" dirty="0"/>
              <a:t>Comitê de Investimentos (Consultoria)</a:t>
            </a:r>
          </a:p>
        </p:txBody>
      </p:sp>
      <p:sp>
        <p:nvSpPr>
          <p:cNvPr id="5" name="CaixaDeTexto 4">
            <a:extLst>
              <a:ext uri="{FF2B5EF4-FFF2-40B4-BE49-F238E27FC236}">
                <a16:creationId xmlns:a16="http://schemas.microsoft.com/office/drawing/2014/main" id="{5736B8B2-119F-4455-A05F-9CDDE2BABEA7}"/>
              </a:ext>
            </a:extLst>
          </p:cNvPr>
          <p:cNvSpPr txBox="1"/>
          <p:nvPr/>
        </p:nvSpPr>
        <p:spPr>
          <a:xfrm>
            <a:off x="4851918" y="2872257"/>
            <a:ext cx="5388911" cy="461665"/>
          </a:xfrm>
          <a:prstGeom prst="rect">
            <a:avLst/>
          </a:prstGeom>
          <a:noFill/>
          <a:ln w="28575">
            <a:solidFill>
              <a:schemeClr val="tx1"/>
            </a:solidFill>
            <a:prstDash val="dash"/>
          </a:ln>
        </p:spPr>
        <p:txBody>
          <a:bodyPr wrap="none" rtlCol="0">
            <a:spAutoFit/>
          </a:bodyPr>
          <a:lstStyle/>
          <a:p>
            <a:r>
              <a:rPr lang="pt-BR" sz="2400" b="1" dirty="0"/>
              <a:t>Reunião de Aprovação no Conselho (Ata)</a:t>
            </a:r>
          </a:p>
        </p:txBody>
      </p:sp>
      <p:sp>
        <p:nvSpPr>
          <p:cNvPr id="6" name="CaixaDeTexto 5">
            <a:extLst>
              <a:ext uri="{FF2B5EF4-FFF2-40B4-BE49-F238E27FC236}">
                <a16:creationId xmlns:a16="http://schemas.microsoft.com/office/drawing/2014/main" id="{4B75EC93-138F-4942-87B9-4BBF94CE6087}"/>
              </a:ext>
            </a:extLst>
          </p:cNvPr>
          <p:cNvSpPr txBox="1"/>
          <p:nvPr/>
        </p:nvSpPr>
        <p:spPr>
          <a:xfrm>
            <a:off x="4553735" y="3813472"/>
            <a:ext cx="6887719" cy="830997"/>
          </a:xfrm>
          <a:prstGeom prst="rect">
            <a:avLst/>
          </a:prstGeom>
          <a:solidFill>
            <a:srgbClr val="92D050"/>
          </a:solidFill>
          <a:ln w="38100">
            <a:solidFill>
              <a:schemeClr val="tx1"/>
            </a:solidFill>
          </a:ln>
        </p:spPr>
        <p:txBody>
          <a:bodyPr wrap="none" rtlCol="0">
            <a:spAutoFit/>
          </a:bodyPr>
          <a:lstStyle/>
          <a:p>
            <a:r>
              <a:rPr lang="pt-BR" sz="2400" b="1" dirty="0"/>
              <a:t>Sua Execução nos Investimentos e Desinvestimentos </a:t>
            </a:r>
          </a:p>
          <a:p>
            <a:r>
              <a:rPr lang="pt-BR" sz="2400" b="1" dirty="0"/>
              <a:t>e Avaliação de Resultados (Gestão)</a:t>
            </a:r>
          </a:p>
        </p:txBody>
      </p:sp>
      <p:sp>
        <p:nvSpPr>
          <p:cNvPr id="7" name="CaixaDeTexto 6">
            <a:extLst>
              <a:ext uri="{FF2B5EF4-FFF2-40B4-BE49-F238E27FC236}">
                <a16:creationId xmlns:a16="http://schemas.microsoft.com/office/drawing/2014/main" id="{B9A24E4A-116B-4E0F-AF88-9EF4132EDBD8}"/>
              </a:ext>
            </a:extLst>
          </p:cNvPr>
          <p:cNvSpPr txBox="1"/>
          <p:nvPr/>
        </p:nvSpPr>
        <p:spPr>
          <a:xfrm>
            <a:off x="4191928" y="5124019"/>
            <a:ext cx="7766806" cy="461665"/>
          </a:xfrm>
          <a:prstGeom prst="rect">
            <a:avLst/>
          </a:prstGeom>
          <a:noFill/>
          <a:ln w="38100">
            <a:solidFill>
              <a:schemeClr val="tx1"/>
            </a:solidFill>
          </a:ln>
        </p:spPr>
        <p:txBody>
          <a:bodyPr wrap="none" rtlCol="0">
            <a:spAutoFit/>
          </a:bodyPr>
          <a:lstStyle/>
          <a:p>
            <a:r>
              <a:rPr lang="pt-BR" sz="2400" b="1" dirty="0"/>
              <a:t>No ano seguinte processo se reinicia... Cada ano tem uma...</a:t>
            </a:r>
          </a:p>
        </p:txBody>
      </p:sp>
      <p:sp>
        <p:nvSpPr>
          <p:cNvPr id="9" name="CaixaDeTexto 8">
            <a:extLst>
              <a:ext uri="{FF2B5EF4-FFF2-40B4-BE49-F238E27FC236}">
                <a16:creationId xmlns:a16="http://schemas.microsoft.com/office/drawing/2014/main" id="{EFAAFB6D-B8C7-4345-B9DD-FD37F5C41577}"/>
              </a:ext>
            </a:extLst>
          </p:cNvPr>
          <p:cNvSpPr txBox="1"/>
          <p:nvPr/>
        </p:nvSpPr>
        <p:spPr>
          <a:xfrm>
            <a:off x="504456" y="568927"/>
            <a:ext cx="4561826" cy="584775"/>
          </a:xfrm>
          <a:prstGeom prst="rect">
            <a:avLst/>
          </a:prstGeom>
          <a:noFill/>
        </p:spPr>
        <p:txBody>
          <a:bodyPr wrap="none" rtlCol="0">
            <a:spAutoFit/>
          </a:bodyPr>
          <a:lstStyle/>
          <a:p>
            <a:r>
              <a:rPr lang="pt-BR" sz="3200" b="1" dirty="0"/>
              <a:t>Política de Investimentos:</a:t>
            </a:r>
          </a:p>
        </p:txBody>
      </p:sp>
    </p:spTree>
    <p:extLst>
      <p:ext uri="{BB962C8B-B14F-4D97-AF65-F5344CB8AC3E}">
        <p14:creationId xmlns:p14="http://schemas.microsoft.com/office/powerpoint/2010/main" val="330088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5646" y="617392"/>
            <a:ext cx="2051898" cy="772116"/>
          </a:xfrm>
          <a:prstGeom prst="rect">
            <a:avLst/>
          </a:prstGeom>
        </p:spPr>
      </p:pic>
      <p:sp>
        <p:nvSpPr>
          <p:cNvPr id="2" name="CaixaDeTexto 1">
            <a:extLst>
              <a:ext uri="{FF2B5EF4-FFF2-40B4-BE49-F238E27FC236}">
                <a16:creationId xmlns:a16="http://schemas.microsoft.com/office/drawing/2014/main" id="{56F36201-6E9B-4DA1-988F-66690156D378}"/>
              </a:ext>
            </a:extLst>
          </p:cNvPr>
          <p:cNvSpPr txBox="1"/>
          <p:nvPr/>
        </p:nvSpPr>
        <p:spPr>
          <a:xfrm>
            <a:off x="223935" y="1931436"/>
            <a:ext cx="11803224" cy="2585323"/>
          </a:xfrm>
          <a:prstGeom prst="rect">
            <a:avLst/>
          </a:prstGeom>
          <a:solidFill>
            <a:schemeClr val="accent6">
              <a:lumMod val="60000"/>
              <a:lumOff val="40000"/>
            </a:schemeClr>
          </a:solidFill>
          <a:ln w="6350">
            <a:solidFill>
              <a:schemeClr val="tx1"/>
            </a:solidFill>
          </a:ln>
        </p:spPr>
        <p:txBody>
          <a:bodyPr wrap="square" rtlCol="0">
            <a:spAutoFit/>
          </a:bodyPr>
          <a:lstStyle/>
          <a:p>
            <a:pPr algn="ctr">
              <a:lnSpc>
                <a:spcPct val="200000"/>
              </a:lnSpc>
            </a:pPr>
            <a:r>
              <a:rPr lang="pt-BR" sz="2400" b="1" dirty="0"/>
              <a:t>Politica de Investimentos dos recursos financeiros da contribuição </a:t>
            </a:r>
          </a:p>
          <a:p>
            <a:pPr algn="ctr">
              <a:lnSpc>
                <a:spcPct val="200000"/>
              </a:lnSpc>
            </a:pPr>
            <a:r>
              <a:rPr lang="pt-BR" sz="2400" b="1" dirty="0"/>
              <a:t>Dos Servidores e Servidoras mais as contribuições patronais são, tecnicamente, </a:t>
            </a:r>
          </a:p>
          <a:p>
            <a:pPr algn="ctr">
              <a:lnSpc>
                <a:spcPct val="200000"/>
              </a:lnSpc>
            </a:pPr>
            <a:r>
              <a:rPr lang="pt-BR" sz="2400" b="1" dirty="0"/>
              <a:t>Chamados de </a:t>
            </a:r>
            <a:r>
              <a:rPr lang="pt-BR" sz="2400" b="1" u="sng" dirty="0"/>
              <a:t>RESERVAS GARANTIDORAS DOS BENEFÍCIOS PREVIDENCIÁRIO FUTUROS</a:t>
            </a:r>
          </a:p>
          <a:p>
            <a:endParaRPr lang="pt-BR" dirty="0"/>
          </a:p>
        </p:txBody>
      </p:sp>
    </p:spTree>
    <p:extLst>
      <p:ext uri="{BB962C8B-B14F-4D97-AF65-F5344CB8AC3E}">
        <p14:creationId xmlns:p14="http://schemas.microsoft.com/office/powerpoint/2010/main" val="2597086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5646" y="617392"/>
            <a:ext cx="2051898" cy="772116"/>
          </a:xfrm>
          <a:prstGeom prst="rect">
            <a:avLst/>
          </a:prstGeom>
        </p:spPr>
      </p:pic>
      <p:pic>
        <p:nvPicPr>
          <p:cNvPr id="3" name="Imagem 2">
            <a:extLst>
              <a:ext uri="{FF2B5EF4-FFF2-40B4-BE49-F238E27FC236}">
                <a16:creationId xmlns:a16="http://schemas.microsoft.com/office/drawing/2014/main" id="{5B6567EE-339C-4E8C-B088-141A25D2BB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827" y="617392"/>
            <a:ext cx="10271464" cy="5806440"/>
          </a:xfrm>
          <a:prstGeom prst="rect">
            <a:avLst/>
          </a:prstGeom>
          <a:ln w="12700">
            <a:solidFill>
              <a:schemeClr val="tx1"/>
            </a:solidFill>
          </a:ln>
        </p:spPr>
      </p:pic>
    </p:spTree>
    <p:extLst>
      <p:ext uri="{BB962C8B-B14F-4D97-AF65-F5344CB8AC3E}">
        <p14:creationId xmlns:p14="http://schemas.microsoft.com/office/powerpoint/2010/main" val="2377233132"/>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964</TotalTime>
  <Words>839</Words>
  <Application>Microsoft Office PowerPoint</Application>
  <PresentationFormat>Widescreen</PresentationFormat>
  <Paragraphs>130</Paragraphs>
  <Slides>28</Slides>
  <Notes>26</Notes>
  <HiddenSlides>0</HiddenSlides>
  <MMClips>0</MMClips>
  <ScaleCrop>false</ScaleCrop>
  <HeadingPairs>
    <vt:vector size="8" baseType="variant">
      <vt:variant>
        <vt:lpstr>Fontes usadas</vt:lpstr>
      </vt:variant>
      <vt:variant>
        <vt:i4>6</vt:i4>
      </vt:variant>
      <vt:variant>
        <vt:lpstr>Tema</vt:lpstr>
      </vt:variant>
      <vt:variant>
        <vt:i4>1</vt:i4>
      </vt:variant>
      <vt:variant>
        <vt:lpstr>Servidores OLE inseridos</vt:lpstr>
      </vt:variant>
      <vt:variant>
        <vt:i4>1</vt:i4>
      </vt:variant>
      <vt:variant>
        <vt:lpstr>Títulos de slides</vt:lpstr>
      </vt:variant>
      <vt:variant>
        <vt:i4>28</vt:i4>
      </vt:variant>
    </vt:vector>
  </HeadingPairs>
  <TitlesOfParts>
    <vt:vector size="36" baseType="lpstr">
      <vt:lpstr>Arial</vt:lpstr>
      <vt:lpstr>Arial</vt:lpstr>
      <vt:lpstr>Calibri</vt:lpstr>
      <vt:lpstr>Calibri Light</vt:lpstr>
      <vt:lpstr>Times New Roman</vt:lpstr>
      <vt:lpstr>Wingdings</vt:lpstr>
      <vt:lpstr>Tema do Office</vt:lpstr>
      <vt:lpstr>Slide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respiro</dc:title>
  <dc:creator>Nova</dc:creator>
  <cp:lastModifiedBy>Administrador</cp:lastModifiedBy>
  <cp:revision>32</cp:revision>
  <dcterms:created xsi:type="dcterms:W3CDTF">2020-09-25T15:05:21Z</dcterms:created>
  <dcterms:modified xsi:type="dcterms:W3CDTF">2021-10-06T13:09:02Z</dcterms:modified>
</cp:coreProperties>
</file>